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63" r:id="rId2"/>
    <p:sldId id="339" r:id="rId3"/>
    <p:sldId id="354" r:id="rId4"/>
    <p:sldId id="355" r:id="rId5"/>
    <p:sldId id="356" r:id="rId6"/>
    <p:sldId id="374" r:id="rId7"/>
    <p:sldId id="358" r:id="rId8"/>
    <p:sldId id="359" r:id="rId9"/>
    <p:sldId id="360" r:id="rId10"/>
    <p:sldId id="361" r:id="rId11"/>
    <p:sldId id="363" r:id="rId12"/>
    <p:sldId id="364" r:id="rId13"/>
    <p:sldId id="365" r:id="rId14"/>
    <p:sldId id="366" r:id="rId15"/>
    <p:sldId id="371" r:id="rId16"/>
    <p:sldId id="367" r:id="rId17"/>
    <p:sldId id="373" r:id="rId18"/>
    <p:sldId id="368" r:id="rId19"/>
    <p:sldId id="320" r:id="rId20"/>
  </p:sldIdLst>
  <p:sldSz cx="17354550" cy="9756775"/>
  <p:notesSz cx="6858000" cy="9144000"/>
  <p:defaultTextStyle>
    <a:defPPr>
      <a:defRPr lang="zh-CN"/>
    </a:defPPr>
    <a:lvl1pPr algn="l" defTabSz="1733550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866775" indent="-409575" algn="l" defTabSz="1733550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733550" indent="-819150" algn="l" defTabSz="1733550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2601913" indent="-1230313" algn="l" defTabSz="1733550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3468688" indent="-1639888" algn="l" defTabSz="1733550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5E"/>
    <a:srgbClr val="1F497D"/>
    <a:srgbClr val="B9CDE5"/>
    <a:srgbClr val="1B90A2"/>
    <a:srgbClr val="276C5C"/>
    <a:srgbClr val="76C8A8"/>
    <a:srgbClr val="0099CC"/>
    <a:srgbClr val="9966FF"/>
    <a:srgbClr val="2FC8A6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7230" autoAdjust="0"/>
  </p:normalViewPr>
  <p:slideViewPr>
    <p:cSldViewPr>
      <p:cViewPr varScale="1">
        <p:scale>
          <a:sx n="51" d="100"/>
          <a:sy n="51" d="100"/>
        </p:scale>
        <p:origin x="684" y="9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8F8F8"/>
            </a:solidFill>
            <a:ln>
              <a:noFill/>
            </a:ln>
            <a:effectLst>
              <a:outerShdw blurRad="76200" dist="63500" dir="8100000" algn="tr" rotWithShape="0">
                <a:srgbClr val="434456">
                  <a:alpha val="40000"/>
                </a:srgbClr>
              </a:outerShdw>
            </a:effectLst>
          </c:spPr>
          <c:dPt>
            <c:idx val="0"/>
            <c:bubble3D val="0"/>
            <c:spPr>
              <a:noFill/>
              <a:ln w="19050">
                <a:gradFill>
                  <a:gsLst>
                    <a:gs pos="0">
                      <a:srgbClr val="00ECFE"/>
                    </a:gs>
                    <a:gs pos="100000">
                      <a:srgbClr val="0094FA"/>
                    </a:gs>
                  </a:gsLst>
                  <a:lin ang="5400000" scaled="1"/>
                </a:gradFill>
              </a:ln>
              <a:effectLst>
                <a:outerShdw blurRad="76200" dist="63500" dir="8100000" algn="tr" rotWithShape="0">
                  <a:srgbClr val="434456">
                    <a:alpha val="4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F7B-4E21-B4DF-10AB3566AF77}"/>
              </c:ext>
            </c:extLst>
          </c:dPt>
          <c:dPt>
            <c:idx val="1"/>
            <c:bubble3D val="0"/>
            <c:spPr>
              <a:gradFill>
                <a:gsLst>
                  <a:gs pos="21000">
                    <a:srgbClr val="00ECFE"/>
                  </a:gs>
                  <a:gs pos="80000">
                    <a:srgbClr val="0094FA"/>
                  </a:gs>
                </a:gsLst>
                <a:lin ang="1800000" scaled="0"/>
              </a:gradFill>
              <a:ln w="19050">
                <a:gradFill>
                  <a:gsLst>
                    <a:gs pos="0">
                      <a:srgbClr val="00ECFE"/>
                    </a:gs>
                    <a:gs pos="100000">
                      <a:srgbClr val="0094FA"/>
                    </a:gs>
                  </a:gsLst>
                  <a:lin ang="5400000" scaled="1"/>
                </a:gradFill>
              </a:ln>
              <a:effectLst>
                <a:outerShdw blurRad="76200" dist="63500" dir="8100000" algn="tr" rotWithShape="0">
                  <a:srgbClr val="434456">
                    <a:alpha val="4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F7B-4E21-B4DF-10AB3566AF77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F7B-4E21-B4DF-10AB3566AF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8F8F8"/>
            </a:solidFill>
            <a:ln>
              <a:gradFill>
                <a:gsLst>
                  <a:gs pos="0">
                    <a:srgbClr val="3558FB"/>
                  </a:gs>
                  <a:gs pos="100000">
                    <a:srgbClr val="BE1DFB"/>
                  </a:gs>
                </a:gsLst>
                <a:lin ang="5400000" scaled="1"/>
              </a:gradFill>
            </a:ln>
            <a:effectLst>
              <a:outerShdw blurRad="88900" dist="50800" dir="8100000" algn="tr" rotWithShape="0">
                <a:srgbClr val="434456">
                  <a:alpha val="40000"/>
                </a:srgbClr>
              </a:outerShdw>
            </a:effectLst>
          </c:spPr>
          <c:dPt>
            <c:idx val="0"/>
            <c:bubble3D val="0"/>
            <c:spPr>
              <a:noFill/>
              <a:ln w="19050">
                <a:gradFill>
                  <a:gsLst>
                    <a:gs pos="0">
                      <a:srgbClr val="3558FB"/>
                    </a:gs>
                    <a:gs pos="100000">
                      <a:srgbClr val="BE1DFB"/>
                    </a:gs>
                  </a:gsLst>
                  <a:lin ang="5400000" scaled="1"/>
                </a:gradFill>
              </a:ln>
              <a:effectLst>
                <a:outerShdw blurRad="88900" dist="50800" dir="8100000" algn="tr" rotWithShape="0">
                  <a:srgbClr val="434456">
                    <a:alpha val="4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14D-4AA2-9014-8CA775168ED7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rgbClr val="3558FB"/>
                  </a:gs>
                  <a:gs pos="100000">
                    <a:srgbClr val="BE1DFB"/>
                  </a:gs>
                </a:gsLst>
                <a:lin ang="5400000" scaled="1"/>
              </a:gradFill>
              <a:ln w="19050">
                <a:gradFill>
                  <a:gsLst>
                    <a:gs pos="0">
                      <a:srgbClr val="3558FB"/>
                    </a:gs>
                    <a:gs pos="100000">
                      <a:srgbClr val="BE1DFB"/>
                    </a:gs>
                  </a:gsLst>
                  <a:lin ang="5400000" scaled="1"/>
                </a:gradFill>
              </a:ln>
              <a:effectLst>
                <a:outerShdw blurRad="88900" dist="50800" dir="8100000" algn="tr" rotWithShape="0">
                  <a:srgbClr val="434456">
                    <a:alpha val="4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14D-4AA2-9014-8CA775168ED7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0.55000000000000004</c:v>
                </c:pt>
                <c:pt idx="1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14D-4AA2-9014-8CA775168E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8F8F8"/>
            </a:solidFill>
            <a:ln>
              <a:gradFill>
                <a:gsLst>
                  <a:gs pos="0">
                    <a:srgbClr val="00ECFE"/>
                  </a:gs>
                  <a:gs pos="100000">
                    <a:srgbClr val="0094FA"/>
                  </a:gs>
                </a:gsLst>
                <a:lin ang="5400000" scaled="1"/>
              </a:gradFill>
            </a:ln>
            <a:effectLst>
              <a:outerShdw blurRad="88900" dist="50800" dir="8100000" algn="tr" rotWithShape="0">
                <a:srgbClr val="434456">
                  <a:alpha val="40000"/>
                </a:srgbClr>
              </a:outerShdw>
            </a:effectLst>
          </c:spPr>
          <c:dPt>
            <c:idx val="0"/>
            <c:bubble3D val="0"/>
            <c:spPr>
              <a:noFill/>
              <a:ln w="19050">
                <a:gradFill>
                  <a:gsLst>
                    <a:gs pos="0">
                      <a:srgbClr val="00ECFE"/>
                    </a:gs>
                    <a:gs pos="100000">
                      <a:srgbClr val="0094FA"/>
                    </a:gs>
                  </a:gsLst>
                  <a:lin ang="5400000" scaled="1"/>
                </a:gradFill>
              </a:ln>
              <a:effectLst>
                <a:outerShdw blurRad="88900" dist="50800" dir="8100000" algn="tr" rotWithShape="0">
                  <a:srgbClr val="434456">
                    <a:alpha val="4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55B-4C9C-9B4C-0F7E2FF21E0A}"/>
              </c:ext>
            </c:extLst>
          </c:dPt>
          <c:dPt>
            <c:idx val="1"/>
            <c:bubble3D val="0"/>
            <c:spPr>
              <a:gradFill>
                <a:gsLst>
                  <a:gs pos="21000">
                    <a:srgbClr val="00ECFE"/>
                  </a:gs>
                  <a:gs pos="80000">
                    <a:srgbClr val="0094FA"/>
                  </a:gs>
                </a:gsLst>
                <a:lin ang="1800000" scaled="0"/>
              </a:gradFill>
              <a:ln w="19050">
                <a:gradFill>
                  <a:gsLst>
                    <a:gs pos="0">
                      <a:srgbClr val="00ECFE"/>
                    </a:gs>
                    <a:gs pos="100000">
                      <a:srgbClr val="0094FA"/>
                    </a:gs>
                  </a:gsLst>
                  <a:lin ang="5400000" scaled="1"/>
                </a:gradFill>
              </a:ln>
              <a:effectLst>
                <a:outerShdw blurRad="88900" dist="50800" dir="8100000" algn="tr" rotWithShape="0">
                  <a:srgbClr val="434456">
                    <a:alpha val="4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55B-4C9C-9B4C-0F7E2FF21E0A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0.84</c:v>
                </c:pt>
                <c:pt idx="1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5B-4C9C-9B4C-0F7E2FF21E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93445767-D425-4030-B730-0D23E0A1C8F4}" type="datetimeFigureOut">
              <a:rPr lang="zh-CN" altLang="en-US"/>
              <a:pPr>
                <a:defRPr/>
              </a:pPr>
              <a:t>2018/4/8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88CB9B2D-01F9-4A2D-A1CD-921AEA801C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63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266AB625-901E-4729-901A-8D046FBE393F}" type="datetimeFigureOut">
              <a:rPr lang="zh-CN" altLang="en-US"/>
              <a:pPr>
                <a:defRPr/>
              </a:pPr>
              <a:t>2018/4/8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备注占位符 8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F912A7A5-39CD-4C05-8BBE-2F439BF87C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720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12A7A5-39CD-4C05-8BBE-2F439BF87CFC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8248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992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12A7A5-39CD-4C05-8BBE-2F439BF87CFC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187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12A7A5-39CD-4C05-8BBE-2F439BF87CFC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167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0455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563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684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2075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848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12A7A5-39CD-4C05-8BBE-2F439BF87CFC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799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059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596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80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575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53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954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801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26A0-C7D5-452B-A5A1-2A056E53DD7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94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44427" y="2574131"/>
            <a:ext cx="15193688" cy="1440160"/>
          </a:xfrm>
          <a:prstGeom prst="rect">
            <a:avLst/>
          </a:prstGeom>
        </p:spPr>
        <p:txBody>
          <a:bodyPr/>
          <a:lstStyle>
            <a:lvl1pPr algn="ctr">
              <a:defRPr sz="6600">
                <a:solidFill>
                  <a:srgbClr val="2D9FE5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 descr="dai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938" y="0"/>
            <a:ext cx="2238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40371" y="1422003"/>
            <a:ext cx="16273808" cy="6840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612380" y="53851"/>
            <a:ext cx="10369152" cy="629915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63E59-3C32-4114-8C0E-D25E7A61C67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193125" y="9043086"/>
            <a:ext cx="3904774" cy="519458"/>
          </a:xfrm>
          <a:prstGeom prst="rect">
            <a:avLst/>
          </a:prstGeom>
        </p:spPr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5748695" y="9043086"/>
            <a:ext cx="5857161" cy="51945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83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 userDrawn="1"/>
        </p:nvSpPr>
        <p:spPr bwMode="auto">
          <a:xfrm>
            <a:off x="1" y="9502187"/>
            <a:ext cx="17354550" cy="281692"/>
          </a:xfrm>
          <a:prstGeom prst="rect">
            <a:avLst/>
          </a:prstGeom>
          <a:solidFill>
            <a:srgbClr val="0F9EE2"/>
          </a:solidFill>
          <a:ln>
            <a:noFill/>
          </a:ln>
          <a:effectLst/>
        </p:spPr>
        <p:txBody>
          <a:bodyPr wrap="none" lIns="127000" tIns="63497" rIns="127000" bIns="63497" anchor="ctr"/>
          <a:lstStyle/>
          <a:p>
            <a:pPr algn="ctr"/>
            <a:endParaRPr lang="zh-CN" altLang="en-US" sz="2779" dirty="0"/>
          </a:p>
        </p:txBody>
      </p:sp>
      <p:sp>
        <p:nvSpPr>
          <p:cNvPr id="8" name="矩形 7"/>
          <p:cNvSpPr/>
          <p:nvPr userDrawn="1"/>
        </p:nvSpPr>
        <p:spPr>
          <a:xfrm>
            <a:off x="15412335" y="9453890"/>
            <a:ext cx="2358002" cy="525443"/>
          </a:xfrm>
          <a:prstGeom prst="rect">
            <a:avLst/>
          </a:prstGeom>
        </p:spPr>
        <p:txBody>
          <a:bodyPr lIns="127000" tIns="63497" rIns="127000" bIns="63497"/>
          <a:lstStyle/>
          <a:p>
            <a:pPr algn="ctr">
              <a:defRPr/>
            </a:pPr>
            <a:r>
              <a:rPr lang="zh-CN" altLang="en-US" sz="166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 </a:t>
            </a:r>
            <a:fld id="{2EEF1883-7A0E-4F66-9932-E581691AD397}" type="slidenum">
              <a:rPr lang="zh-CN" altLang="en-US" sz="1668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zh-CN" altLang="en-US" sz="1668" dirty="0">
                <a:solidFill>
                  <a:schemeClr val="bg1"/>
                </a:solidFill>
              </a:rPr>
              <a:t>  </a:t>
            </a:r>
            <a:r>
              <a:rPr lang="zh-CN" altLang="en-US" sz="166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252935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7637E0-5C31-46E3-B7EB-7276EDE09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519113"/>
            <a:ext cx="14966950" cy="18859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FC41EA1-E88A-4C4E-86F9-543A63E16F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AEC412-69BB-4AB4-B131-2F9352A1E365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6885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9319" y="1596769"/>
            <a:ext cx="13015913" cy="3396803"/>
          </a:xfrm>
        </p:spPr>
        <p:txBody>
          <a:bodyPr anchor="b"/>
          <a:lstStyle>
            <a:lvl1pPr algn="ctr">
              <a:defRPr sz="853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169319" y="5124566"/>
            <a:ext cx="13015913" cy="2355628"/>
          </a:xfrm>
        </p:spPr>
        <p:txBody>
          <a:bodyPr/>
          <a:lstStyle>
            <a:lvl1pPr marL="0" indent="0" algn="ctr">
              <a:buNone/>
              <a:defRPr sz="3414"/>
            </a:lvl1pPr>
            <a:lvl2pPr marL="650458" indent="0" algn="ctr">
              <a:buNone/>
              <a:defRPr sz="2845"/>
            </a:lvl2pPr>
            <a:lvl3pPr marL="1300917" indent="0" algn="ctr">
              <a:buNone/>
              <a:defRPr sz="2561"/>
            </a:lvl3pPr>
            <a:lvl4pPr marL="1951375" indent="0" algn="ctr">
              <a:buNone/>
              <a:defRPr sz="2276"/>
            </a:lvl4pPr>
            <a:lvl5pPr marL="2601834" indent="0" algn="ctr">
              <a:buNone/>
              <a:defRPr sz="2276"/>
            </a:lvl5pPr>
            <a:lvl6pPr marL="3252292" indent="0" algn="ctr">
              <a:buNone/>
              <a:defRPr sz="2276"/>
            </a:lvl6pPr>
            <a:lvl7pPr marL="3902751" indent="0" algn="ctr">
              <a:buNone/>
              <a:defRPr sz="2276"/>
            </a:lvl7pPr>
            <a:lvl8pPr marL="4553209" indent="0" algn="ctr">
              <a:buNone/>
              <a:defRPr sz="2276"/>
            </a:lvl8pPr>
            <a:lvl9pPr marL="5203668" indent="0" algn="ctr">
              <a:buNone/>
              <a:defRPr sz="2276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1E3F4-9954-40C2-ADCD-C254F6CC84B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3136-9A54-462D-BFC2-DC1F6109E6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5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7728" y="390724"/>
            <a:ext cx="15619095" cy="162612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67728" y="2276583"/>
            <a:ext cx="15619095" cy="64390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67728" y="9043086"/>
            <a:ext cx="4049395" cy="519458"/>
          </a:xfrm>
          <a:prstGeom prst="rect">
            <a:avLst/>
          </a:prstGeom>
        </p:spPr>
        <p:txBody>
          <a:bodyPr/>
          <a:lstStyle/>
          <a:p>
            <a:fld id="{695004AE-8384-4D73-BE7F-1499D02A0134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929471" y="9043086"/>
            <a:ext cx="5495608" cy="51945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8463F-2D0E-4547-8536-5BEEA76E28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47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6165513" y="9253538"/>
            <a:ext cx="936625" cy="520700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>
                    <a:lumMod val="50000"/>
                  </a:schemeClr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EBAEC412-69BB-4AB4-B131-2F9352A1E365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6" r:id="rId1"/>
    <p:sldLayoutId id="2147484457" r:id="rId2"/>
    <p:sldLayoutId id="2147484490" r:id="rId3"/>
    <p:sldLayoutId id="2147484496" r:id="rId4"/>
    <p:sldLayoutId id="2147484498" r:id="rId5"/>
    <p:sldLayoutId id="2147484499" r:id="rId6"/>
    <p:sldLayoutId id="2147484500" r:id="rId7"/>
  </p:sldLayoutIdLst>
  <p:hf hdr="0" ftr="0" dt="0"/>
  <p:txStyles>
    <p:titleStyle>
      <a:lvl1pPr algn="l" defTabSz="1733550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defTabSz="173355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defTabSz="173355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defTabSz="173355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defTabSz="173355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57200" algn="ctr" defTabSz="1733550" rtl="0" eaLnBrk="1" fontAlgn="base" hangingPunct="1">
        <a:spcBef>
          <a:spcPct val="0"/>
        </a:spcBef>
        <a:spcAft>
          <a:spcPct val="0"/>
        </a:spcAft>
        <a:defRPr sz="83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defTabSz="1733550" rtl="0" eaLnBrk="1" fontAlgn="base" hangingPunct="1">
        <a:spcBef>
          <a:spcPct val="0"/>
        </a:spcBef>
        <a:spcAft>
          <a:spcPct val="0"/>
        </a:spcAft>
        <a:defRPr sz="83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defTabSz="1733550" rtl="0" eaLnBrk="1" fontAlgn="base" hangingPunct="1">
        <a:spcBef>
          <a:spcPct val="0"/>
        </a:spcBef>
        <a:spcAft>
          <a:spcPct val="0"/>
        </a:spcAft>
        <a:defRPr sz="83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defTabSz="1733550" rtl="0" eaLnBrk="1" fontAlgn="base" hangingPunct="1">
        <a:spcBef>
          <a:spcPct val="0"/>
        </a:spcBef>
        <a:spcAft>
          <a:spcPct val="0"/>
        </a:spcAft>
        <a:defRPr sz="83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649288" indent="-649288" algn="l" defTabSz="17335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4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1409700" indent="-541338" algn="l" defTabSz="17335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4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2168525" indent="-433388" algn="l" defTabSz="17335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3035300" indent="-433388" algn="l" defTabSz="17335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3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3903663" indent="-433388" algn="l" defTabSz="173355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4771454" indent="-433769" algn="l" defTabSz="1735074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6pPr>
      <a:lvl7pPr marL="5638991" indent="-433769" algn="l" defTabSz="1735074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7pPr>
      <a:lvl8pPr marL="6506528" indent="-433769" algn="l" defTabSz="1735074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8pPr>
      <a:lvl9pPr marL="7374065" indent="-433769" algn="l" defTabSz="1735074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735074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67537" algn="l" defTabSz="1735074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735074" algn="l" defTabSz="1735074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602611" algn="l" defTabSz="1735074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70148" algn="l" defTabSz="1735074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337685" algn="l" defTabSz="1735074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205222" algn="l" defTabSz="1735074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6072759" algn="l" defTabSz="1735074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940296" algn="l" defTabSz="1735074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EA157D4B-6148-4871-BD4D-35BDEF3EBB8C}"/>
              </a:ext>
            </a:extLst>
          </p:cNvPr>
          <p:cNvSpPr/>
          <p:nvPr/>
        </p:nvSpPr>
        <p:spPr>
          <a:xfrm>
            <a:off x="-29936" y="20637"/>
            <a:ext cx="17374961" cy="9756776"/>
          </a:xfrm>
          <a:prstGeom prst="rect">
            <a:avLst/>
          </a:prstGeom>
          <a:solidFill>
            <a:srgbClr val="002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041" tIns="63519" rIns="127041" bIns="63519" rtlCol="0" anchor="ctr"/>
          <a:lstStyle/>
          <a:p>
            <a:pPr algn="ctr"/>
            <a:endParaRPr lang="en-US" altLang="zh-CN" sz="8000" b="1" dirty="0">
              <a:cs typeface="+mn-ea"/>
              <a:sym typeface="+mn-lt"/>
            </a:endParaRPr>
          </a:p>
        </p:txBody>
      </p:sp>
      <p:sp>
        <p:nvSpPr>
          <p:cNvPr id="8194" name="标题 1"/>
          <p:cNvSpPr>
            <a:spLocks noGrp="1"/>
          </p:cNvSpPr>
          <p:nvPr>
            <p:ph type="ctrTitle"/>
          </p:nvPr>
        </p:nvSpPr>
        <p:spPr>
          <a:xfrm>
            <a:off x="-156936" y="2302951"/>
            <a:ext cx="17394011" cy="1957387"/>
          </a:xfrm>
        </p:spPr>
        <p:txBody>
          <a:bodyPr/>
          <a:lstStyle/>
          <a:p>
            <a:pPr>
              <a:defRPr/>
            </a:pPr>
            <a:r>
              <a:rPr lang="en-US" altLang="zh-CN" sz="7200" b="0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JOMOO</a:t>
            </a:r>
            <a:r>
              <a:rPr lang="zh-CN" altLang="en-US" sz="6800" b="0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门店零售系统</a:t>
            </a:r>
            <a:r>
              <a:rPr lang="en-US" altLang="zh-CN" sz="6800" b="0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6800" b="0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乐渠</a:t>
            </a:r>
            <a:r>
              <a:rPr lang="en-US" altLang="zh-CN" sz="6800" b="0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en-US" sz="6800" b="0" spc="3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96875" y="5672178"/>
            <a:ext cx="4495800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讲解人 ： 汤鹏飞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16454438" y="9126538"/>
            <a:ext cx="792162" cy="504825"/>
          </a:xfrm>
        </p:spPr>
        <p:txBody>
          <a:bodyPr/>
          <a:lstStyle/>
          <a:p>
            <a:pPr>
              <a:defRPr/>
            </a:pPr>
            <a:fld id="{86252683-87FD-4978-BCFE-19A1FD79194C}" type="slidenum">
              <a:rPr lang="zh-CN" altLang="en-US">
                <a:latin typeface="+mn-lt"/>
                <a:ea typeface="+mn-ea"/>
                <a:cs typeface="+mn-ea"/>
                <a:sym typeface="+mn-lt"/>
              </a:rPr>
              <a:pPr>
                <a:defRPr/>
              </a:pPr>
              <a:t>1</a:t>
            </a:fld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2F43355-658F-4F2F-878B-F83FB5581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9936" y="6542652"/>
            <a:ext cx="17384486" cy="323476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 rot="5400000" flipH="1">
            <a:off x="8509353" y="423979"/>
            <a:ext cx="829643" cy="836711"/>
            <a:chOff x="5498567" y="0"/>
            <a:chExt cx="4004719" cy="4038834"/>
          </a:xfrm>
        </p:grpSpPr>
        <p:sp>
          <p:nvSpPr>
            <p:cNvPr id="3" name="椭圆 2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28" name="圆角矩形 27"/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29" name="圆角矩形 28"/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0" name="文本框 29"/>
          <p:cNvSpPr txBox="1"/>
          <p:nvPr/>
        </p:nvSpPr>
        <p:spPr>
          <a:xfrm>
            <a:off x="2392106" y="231793"/>
            <a:ext cx="6045245" cy="968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33992">
              <a:defRPr/>
            </a:pPr>
            <a:r>
              <a:rPr lang="zh-CN" altLang="en-US" sz="5691" b="1" kern="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乐石门店零售系统</a:t>
            </a:r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2251535" y="-1392787"/>
            <a:ext cx="1024333" cy="1024333"/>
          </a:xfrm>
          <a:prstGeom prst="ellipse">
            <a:avLst/>
          </a:pr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3393484" y="-1335584"/>
            <a:ext cx="1024333" cy="1024333"/>
          </a:xfrm>
          <a:prstGeom prst="ellipse">
            <a:avLst/>
          </a:pr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43" name="组合 4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1148618" y="3101539"/>
            <a:ext cx="5308424" cy="3538951"/>
            <a:chOff x="804135" y="2412289"/>
            <a:chExt cx="3731271" cy="2487515"/>
          </a:xfrm>
          <a:effectLst/>
        </p:grpSpPr>
        <p:graphicFrame>
          <p:nvGraphicFramePr>
            <p:cNvPr id="44" name="图表 43"/>
            <p:cNvGraphicFramePr/>
            <p:nvPr>
              <p:extLst/>
            </p:nvPr>
          </p:nvGraphicFramePr>
          <p:xfrm>
            <a:off x="804135" y="2412289"/>
            <a:ext cx="3731271" cy="24875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5" name="矩形 44"/>
            <p:cNvSpPr/>
            <p:nvPr/>
          </p:nvSpPr>
          <p:spPr>
            <a:xfrm>
              <a:off x="2158806" y="3318045"/>
              <a:ext cx="1018802" cy="655856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553" b="1" dirty="0">
                  <a:gradFill>
                    <a:gsLst>
                      <a:gs pos="0">
                        <a:srgbClr val="00ECFE"/>
                      </a:gs>
                      <a:gs pos="100000">
                        <a:srgbClr val="0094FA"/>
                      </a:gs>
                    </a:gsLst>
                    <a:lin ang="5400000" scaled="1"/>
                  </a:gra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40%</a:t>
              </a:r>
              <a:endParaRPr lang="zh-CN" altLang="en-US" sz="4553" b="1" dirty="0">
                <a:gradFill>
                  <a:gsLst>
                    <a:gs pos="0">
                      <a:srgbClr val="00ECFE"/>
                    </a:gs>
                    <a:gs pos="100000">
                      <a:srgbClr val="0094FA"/>
                    </a:gs>
                  </a:gsLst>
                  <a:lin ang="54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46" name="组合 4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6044627" y="3101539"/>
            <a:ext cx="5308424" cy="3538951"/>
            <a:chOff x="4245521" y="2412289"/>
            <a:chExt cx="3731271" cy="2487515"/>
          </a:xfrm>
          <a:effectLst/>
        </p:grpSpPr>
        <p:graphicFrame>
          <p:nvGraphicFramePr>
            <p:cNvPr id="47" name="图表 46"/>
            <p:cNvGraphicFramePr/>
            <p:nvPr>
              <p:extLst/>
            </p:nvPr>
          </p:nvGraphicFramePr>
          <p:xfrm>
            <a:off x="4245521" y="2412289"/>
            <a:ext cx="3731271" cy="24875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8" name="矩形 47"/>
            <p:cNvSpPr/>
            <p:nvPr/>
          </p:nvSpPr>
          <p:spPr>
            <a:xfrm>
              <a:off x="5594305" y="3318045"/>
              <a:ext cx="1018802" cy="655856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553" b="1" dirty="0">
                  <a:gradFill>
                    <a:gsLst>
                      <a:gs pos="0">
                        <a:srgbClr val="3558FB"/>
                      </a:gs>
                      <a:gs pos="100000">
                        <a:srgbClr val="BE1DFB"/>
                      </a:gs>
                    </a:gsLst>
                    <a:lin ang="5400000" scaled="1"/>
                  </a:gra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35%</a:t>
              </a:r>
              <a:endParaRPr lang="zh-CN" altLang="en-US" sz="4553" b="1" dirty="0">
                <a:gradFill>
                  <a:gsLst>
                    <a:gs pos="0">
                      <a:srgbClr val="3558FB"/>
                    </a:gs>
                    <a:gs pos="100000">
                      <a:srgbClr val="BE1DFB"/>
                    </a:gs>
                  </a:gsLst>
                  <a:lin ang="54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49" name="组合 4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10940634" y="3101539"/>
            <a:ext cx="5308424" cy="3538951"/>
            <a:chOff x="7686906" y="2412289"/>
            <a:chExt cx="3731271" cy="2487515"/>
          </a:xfrm>
          <a:effectLst/>
        </p:grpSpPr>
        <p:graphicFrame>
          <p:nvGraphicFramePr>
            <p:cNvPr id="50" name="图表 49"/>
            <p:cNvGraphicFramePr/>
            <p:nvPr>
              <p:extLst/>
            </p:nvPr>
          </p:nvGraphicFramePr>
          <p:xfrm>
            <a:off x="7686906" y="2412289"/>
            <a:ext cx="3731271" cy="24875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51" name="矩形 50"/>
            <p:cNvSpPr/>
            <p:nvPr/>
          </p:nvSpPr>
          <p:spPr>
            <a:xfrm>
              <a:off x="9044707" y="3318045"/>
              <a:ext cx="1018802" cy="655856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553" b="1" dirty="0">
                  <a:gradFill>
                    <a:gsLst>
                      <a:gs pos="0">
                        <a:srgbClr val="00ECFE"/>
                      </a:gs>
                      <a:gs pos="100000">
                        <a:srgbClr val="0094FA"/>
                      </a:gs>
                    </a:gsLst>
                    <a:lin ang="5400000" scaled="1"/>
                  </a:gra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25%</a:t>
              </a:r>
              <a:endParaRPr lang="zh-CN" altLang="en-US" sz="4553" b="1" dirty="0">
                <a:gradFill>
                  <a:gsLst>
                    <a:gs pos="0">
                      <a:srgbClr val="00ECFE"/>
                    </a:gs>
                    <a:gs pos="100000">
                      <a:srgbClr val="0094FA"/>
                    </a:gs>
                  </a:gsLst>
                  <a:lin ang="5400000" scaled="1"/>
                </a:gra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52" name="文本框 5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12171213" y="7078480"/>
            <a:ext cx="2810385" cy="184396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3414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门店库存管理</a:t>
            </a:r>
          </a:p>
          <a:p>
            <a:pPr algn="ctr"/>
            <a:endParaRPr lang="en-US" altLang="zh-CN" sz="1992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样品上下架管理</a:t>
            </a:r>
          </a:p>
          <a:p>
            <a:pPr algn="ctr"/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门店实时库存查询</a:t>
            </a:r>
          </a:p>
          <a:p>
            <a:pPr algn="ctr"/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库存盘点管理</a:t>
            </a:r>
          </a:p>
        </p:txBody>
      </p:sp>
      <p:sp>
        <p:nvSpPr>
          <p:cNvPr id="53" name="文本框 5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7114062" y="7078480"/>
            <a:ext cx="3248005" cy="184396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3414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门店采订货管理</a:t>
            </a:r>
            <a:endParaRPr lang="en-US" altLang="zh-CN" sz="3414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99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客户对账管理</a:t>
            </a:r>
          </a:p>
          <a:p>
            <a:pPr algn="ctr"/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门店补货</a:t>
            </a:r>
            <a:r>
              <a:rPr lang="en-US" altLang="zh-CN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退货管理</a:t>
            </a:r>
            <a:endParaRPr lang="en-US" altLang="zh-CN" sz="199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配送发货协调</a:t>
            </a:r>
            <a:endParaRPr lang="en-US" altLang="zh-CN" sz="199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2147450" y="7078480"/>
            <a:ext cx="3685624" cy="184396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3414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门店销售业务管理</a:t>
            </a:r>
          </a:p>
          <a:p>
            <a:pPr algn="ctr"/>
            <a:endParaRPr lang="en-US" altLang="zh-CN" sz="199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零售订单下单</a:t>
            </a:r>
          </a:p>
          <a:p>
            <a:pPr algn="ctr"/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销售出库管理</a:t>
            </a:r>
          </a:p>
          <a:p>
            <a:pPr algn="ctr"/>
            <a:r>
              <a:rPr lang="zh-CN" altLang="en-US" sz="199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订单执行跟踪</a:t>
            </a:r>
          </a:p>
        </p:txBody>
      </p:sp>
      <p:pic>
        <p:nvPicPr>
          <p:cNvPr id="55" name="图片 54">
            <a:extLst>
              <a:ext uri="{FF2B5EF4-FFF2-40B4-BE49-F238E27FC236}">
                <a16:creationId xmlns:a16="http://schemas.microsoft.com/office/drawing/2014/main" id="{B5A18187-9121-4821-88DD-489ED995D7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06387"/>
            <a:ext cx="17354550" cy="8941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494621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/>
          <p:cNvSpPr txBox="1">
            <a:spLocks/>
          </p:cNvSpPr>
          <p:nvPr/>
        </p:nvSpPr>
        <p:spPr>
          <a:xfrm>
            <a:off x="2165451" y="154566"/>
            <a:ext cx="15189734" cy="6310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624" kern="1200">
                <a:solidFill>
                  <a:schemeClr val="tx1"/>
                </a:solidFill>
                <a:latin typeface="方正兰亭中黑_GBK" pitchFamily="2" charset="-122"/>
                <a:ea typeface="方正兰亭中黑_GBK" pitchFamily="2" charset="-122"/>
                <a:cs typeface="方正兰亭中黑_GBK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5pPr>
            <a:lvl6pPr marL="896066" algn="l" rtl="0" fontAlgn="base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6pPr>
            <a:lvl7pPr marL="1792133" algn="l" rtl="0" fontAlgn="base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7pPr>
            <a:lvl8pPr marL="2688199" algn="l" rtl="0" fontAlgn="base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8pPr>
            <a:lvl9pPr marL="3584265" algn="l" rtl="0" fontAlgn="base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9pPr>
          </a:lstStyle>
          <a:p>
            <a:r>
              <a:rPr lang="zh-CN" altLang="en-US" sz="4000" b="1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门店销售开单系统运用案例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90603E1-038E-4F27-8DA1-DB4D5F6BF4C3}"/>
              </a:ext>
            </a:extLst>
          </p:cNvPr>
          <p:cNvGrpSpPr>
            <a:grpSpLocks noChangeAspect="1"/>
          </p:cNvGrpSpPr>
          <p:nvPr/>
        </p:nvGrpSpPr>
        <p:grpSpPr>
          <a:xfrm rot="5400000" flipH="1">
            <a:off x="8567191" y="220497"/>
            <a:ext cx="829643" cy="836711"/>
            <a:chOff x="5498567" y="0"/>
            <a:chExt cx="4004719" cy="4038834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A027FAFD-91E2-47E7-AEA0-13824D766184}"/>
                </a:ext>
              </a:extLst>
            </p:cNvPr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9C809930-2F2E-4779-B5E4-80A057D7A5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C359A50D-AE41-4D7E-B205-938A94EC89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6D836A29-E0C8-48F1-B4E2-DF35720DC3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C80B087E-7AF3-46F3-B927-A5A9DCA27E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4A308AC6-796E-42E7-AAAF-844FB528D8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EA9889DB-16A4-44AF-8B03-02FD7FF809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90331293-13BE-4166-A0E1-9E0930B676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687A56EE-584A-4E9E-A8D6-D25074291C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FAAF0D1A-DD88-458F-BAEC-53413D0DA5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CC1E4469-FBFF-48B8-BF98-F3E38E7F72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CB538F39-8D44-4AA3-A52E-AC55887E18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E87C8CCD-9203-4102-A62E-B34139ABA0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B4A56F23-E083-4852-BB58-95178C83BF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25A87D60-3836-4A06-B391-84C169E29D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6DE7A90F-A24B-4F36-94FB-1538A221B4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C95FE3DF-D838-49C7-B1C7-F43D8CAE86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2CD62809-2225-4CAE-859D-ACA2F01F0B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2BDD0480-4A92-4EF1-A7AA-713095C3C7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FC4002D4-2B46-4592-95DC-93429D9959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1A9B6E6F-5B87-4D83-BA74-60D3AFEFE7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id="{3B8C7872-8DAD-4434-B281-22C5EFE772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4CF1640B-2979-4D7A-B758-12AAD04A63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A225331F-177E-46DD-AF9B-0606B3E696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9BF2B6F5-2989-49CA-B07B-4C35686963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47" name="圆角矩形 27">
            <a:extLst>
              <a:ext uri="{FF2B5EF4-FFF2-40B4-BE49-F238E27FC236}">
                <a16:creationId xmlns:a16="http://schemas.microsoft.com/office/drawing/2014/main" id="{DBFD3E4A-113A-4BB9-8079-EFCAB084E365}"/>
              </a:ext>
            </a:extLst>
          </p:cNvPr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48" name="圆角矩形 28">
            <a:extLst>
              <a:ext uri="{FF2B5EF4-FFF2-40B4-BE49-F238E27FC236}">
                <a16:creationId xmlns:a16="http://schemas.microsoft.com/office/drawing/2014/main" id="{2CC47AF0-7FB8-4DC6-A55F-8044B1C78374}"/>
              </a:ext>
            </a:extLst>
          </p:cNvPr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pic>
        <p:nvPicPr>
          <p:cNvPr id="49" name="图片 48">
            <a:extLst>
              <a:ext uri="{FF2B5EF4-FFF2-40B4-BE49-F238E27FC236}">
                <a16:creationId xmlns:a16="http://schemas.microsoft.com/office/drawing/2014/main" id="{E41BC982-E4F0-4FD6-99D3-5D5DCC5D0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266" y="1982787"/>
            <a:ext cx="11295149" cy="7308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0" name="圆角矩形标注 4">
            <a:extLst>
              <a:ext uri="{FF2B5EF4-FFF2-40B4-BE49-F238E27FC236}">
                <a16:creationId xmlns:a16="http://schemas.microsoft.com/office/drawing/2014/main" id="{5B1B9D8B-B5BE-420D-A07C-1943836FE617}"/>
              </a:ext>
            </a:extLst>
          </p:cNvPr>
          <p:cNvSpPr/>
          <p:nvPr/>
        </p:nvSpPr>
        <p:spPr>
          <a:xfrm>
            <a:off x="14080155" y="1296145"/>
            <a:ext cx="3042666" cy="1010543"/>
          </a:xfrm>
          <a:prstGeom prst="wedgeRoundRectCallout">
            <a:avLst>
              <a:gd name="adj1" fmla="val -155090"/>
              <a:gd name="adj2" fmla="val 24955"/>
              <a:gd name="adj3" fmla="val 16667"/>
            </a:avLst>
          </a:prstGeom>
          <a:solidFill>
            <a:schemeClr val="bg1"/>
          </a:solidFill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5421" tIns="62711" rIns="125421" bIns="6271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276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客户快速创建（支持从会员、获取）</a:t>
            </a: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CA6E8FAE-BDA8-4FA3-A03E-C6DD34765473}"/>
              </a:ext>
            </a:extLst>
          </p:cNvPr>
          <p:cNvGrpSpPr/>
          <p:nvPr/>
        </p:nvGrpSpPr>
        <p:grpSpPr>
          <a:xfrm>
            <a:off x="1770257" y="3210241"/>
            <a:ext cx="11527180" cy="3054265"/>
            <a:chOff x="-5719324" y="5590913"/>
            <a:chExt cx="14162182" cy="3752439"/>
          </a:xfrm>
        </p:grpSpPr>
        <p:pic>
          <p:nvPicPr>
            <p:cNvPr id="55" name="Picture 4" descr="C:\Users\LINXIA~1\AppData\Local\Temp\SNAGHTML8f97de.PNG">
              <a:extLst>
                <a:ext uri="{FF2B5EF4-FFF2-40B4-BE49-F238E27FC236}">
                  <a16:creationId xmlns:a16="http://schemas.microsoft.com/office/drawing/2014/main" id="{7274F20D-1CBB-423D-9DD8-29F1BE7771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714999" y="5671352"/>
              <a:ext cx="14157857" cy="36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" name="矩形 55">
              <a:extLst>
                <a:ext uri="{FF2B5EF4-FFF2-40B4-BE49-F238E27FC236}">
                  <a16:creationId xmlns:a16="http://schemas.microsoft.com/office/drawing/2014/main" id="{26C153F6-7C2D-4F49-82AB-E3584DC6A8D3}"/>
                </a:ext>
              </a:extLst>
            </p:cNvPr>
            <p:cNvSpPr/>
            <p:nvPr/>
          </p:nvSpPr>
          <p:spPr>
            <a:xfrm>
              <a:off x="-5719324" y="5590913"/>
              <a:ext cx="14162181" cy="2676787"/>
            </a:xfrm>
            <a:prstGeom prst="rect">
              <a:avLst/>
            </a:prstGeom>
            <a:noFill/>
            <a:ln w="63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5421" tIns="62711" rIns="125421" bIns="6271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84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C313A9F2-E429-4607-88BC-564B6E64ADE0}"/>
              </a:ext>
            </a:extLst>
          </p:cNvPr>
          <p:cNvGrpSpPr/>
          <p:nvPr/>
        </p:nvGrpSpPr>
        <p:grpSpPr>
          <a:xfrm>
            <a:off x="1653891" y="5022887"/>
            <a:ext cx="11137151" cy="2540155"/>
            <a:chOff x="-4716510" y="5956119"/>
            <a:chExt cx="13712722" cy="3127589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46110709-5A2E-4779-92E5-6CE263C29209}"/>
                </a:ext>
              </a:extLst>
            </p:cNvPr>
            <p:cNvSpPr/>
            <p:nvPr/>
          </p:nvSpPr>
          <p:spPr>
            <a:xfrm>
              <a:off x="-4716510" y="5956119"/>
              <a:ext cx="13712722" cy="2589739"/>
            </a:xfrm>
            <a:prstGeom prst="rect">
              <a:avLst/>
            </a:prstGeom>
            <a:noFill/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5421" tIns="62711" rIns="125421" bIns="6271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84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53" name="Picture 6" descr="C:\Users\LINXIA~1\AppData\Local\Temp\SNAGHTML94cef4.PNG">
              <a:extLst>
                <a:ext uri="{FF2B5EF4-FFF2-40B4-BE49-F238E27FC236}">
                  <a16:creationId xmlns:a16="http://schemas.microsoft.com/office/drawing/2014/main" id="{EE021F53-C48F-4848-B7DB-D9E4E3ACC6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638004" y="6131708"/>
              <a:ext cx="13555710" cy="29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圆角矩形标注 12">
            <a:extLst>
              <a:ext uri="{FF2B5EF4-FFF2-40B4-BE49-F238E27FC236}">
                <a16:creationId xmlns:a16="http://schemas.microsoft.com/office/drawing/2014/main" id="{455DCF3A-CA82-43A5-AB1B-3CAA067370C1}"/>
              </a:ext>
            </a:extLst>
          </p:cNvPr>
          <p:cNvSpPr/>
          <p:nvPr/>
        </p:nvSpPr>
        <p:spPr>
          <a:xfrm>
            <a:off x="13979744" y="4913869"/>
            <a:ext cx="3143077" cy="1616466"/>
          </a:xfrm>
          <a:prstGeom prst="wedgeRoundRectCallout">
            <a:avLst>
              <a:gd name="adj1" fmla="val -139723"/>
              <a:gd name="adj2" fmla="val -17798"/>
              <a:gd name="adj3" fmla="val 16667"/>
            </a:avLst>
          </a:prstGeom>
          <a:solidFill>
            <a:schemeClr val="bg1"/>
          </a:solidFill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5421" tIns="62711" rIns="125421" bIns="6271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276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产品库存快速查询；</a:t>
            </a:r>
            <a:endParaRPr lang="en-US" altLang="zh-CN" sz="2276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276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订单灵活变更修改；</a:t>
            </a:r>
            <a:endParaRPr lang="en-US" altLang="zh-CN" sz="2276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276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订单执行一目了然；</a:t>
            </a:r>
            <a:endParaRPr lang="en-US" altLang="zh-CN" sz="2276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276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订单派工实时跟踪；</a:t>
            </a:r>
          </a:p>
        </p:txBody>
      </p:sp>
      <p:sp>
        <p:nvSpPr>
          <p:cNvPr id="62" name="圆角矩形标注 16">
            <a:extLst>
              <a:ext uri="{FF2B5EF4-FFF2-40B4-BE49-F238E27FC236}">
                <a16:creationId xmlns:a16="http://schemas.microsoft.com/office/drawing/2014/main" id="{C98DBC62-8B4B-449C-8A4F-F633FE3BDB21}"/>
              </a:ext>
            </a:extLst>
          </p:cNvPr>
          <p:cNvSpPr/>
          <p:nvPr/>
        </p:nvSpPr>
        <p:spPr>
          <a:xfrm>
            <a:off x="14076043" y="3095019"/>
            <a:ext cx="3046778" cy="1158727"/>
          </a:xfrm>
          <a:prstGeom prst="wedgeRoundRectCallout">
            <a:avLst>
              <a:gd name="adj1" fmla="val -156196"/>
              <a:gd name="adj2" fmla="val 76878"/>
              <a:gd name="adj3" fmla="val 16667"/>
            </a:avLst>
          </a:prstGeom>
          <a:solidFill>
            <a:schemeClr val="bg1"/>
          </a:solidFill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5421" tIns="62711" rIns="125421" bIns="6271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276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门店快速自提出库；</a:t>
            </a:r>
            <a:endParaRPr lang="en-US" altLang="zh-CN" sz="2276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276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协调售后配送发货；</a:t>
            </a:r>
          </a:p>
        </p:txBody>
      </p:sp>
      <p:pic>
        <p:nvPicPr>
          <p:cNvPr id="63" name="Picture 10">
            <a:extLst>
              <a:ext uri="{FF2B5EF4-FFF2-40B4-BE49-F238E27FC236}">
                <a16:creationId xmlns:a16="http://schemas.microsoft.com/office/drawing/2014/main" id="{DB8F6BA2-4462-4688-8790-8249B5225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6875" y="1022075"/>
            <a:ext cx="11279557" cy="850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圆角矩形标注 11">
            <a:extLst>
              <a:ext uri="{FF2B5EF4-FFF2-40B4-BE49-F238E27FC236}">
                <a16:creationId xmlns:a16="http://schemas.microsoft.com/office/drawing/2014/main" id="{886B0297-803F-41E2-8B65-07677E652167}"/>
              </a:ext>
            </a:extLst>
          </p:cNvPr>
          <p:cNvSpPr/>
          <p:nvPr/>
        </p:nvSpPr>
        <p:spPr>
          <a:xfrm>
            <a:off x="13979744" y="6860928"/>
            <a:ext cx="3143077" cy="1159456"/>
          </a:xfrm>
          <a:prstGeom prst="wedgeRoundRectCallout">
            <a:avLst>
              <a:gd name="adj1" fmla="val -184368"/>
              <a:gd name="adj2" fmla="val -114904"/>
              <a:gd name="adj3" fmla="val 16667"/>
            </a:avLst>
          </a:prstGeom>
          <a:solidFill>
            <a:schemeClr val="bg1"/>
          </a:solidFill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5421" tIns="62711" rIns="125421" bIns="6271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276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结算收付清晰记录；</a:t>
            </a:r>
            <a:endParaRPr lang="en-US" altLang="zh-CN" sz="2276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276" dirty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订单变更退款可追溯；</a:t>
            </a:r>
          </a:p>
        </p:txBody>
      </p:sp>
    </p:spTree>
    <p:extLst>
      <p:ext uri="{BB962C8B-B14F-4D97-AF65-F5344CB8AC3E}">
        <p14:creationId xmlns:p14="http://schemas.microsoft.com/office/powerpoint/2010/main" val="84428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0" grpId="0" animBg="1"/>
      <p:bldP spid="58" grpId="0" animBg="1"/>
      <p:bldP spid="62" grpId="0" animBg="1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93918" y="1086238"/>
            <a:ext cx="16348532" cy="6187500"/>
            <a:chOff x="819150" y="1104900"/>
            <a:chExt cx="16966157" cy="6421255"/>
          </a:xfrm>
        </p:grpSpPr>
        <p:sp>
          <p:nvSpPr>
            <p:cNvPr id="5" name="矩形 4"/>
            <p:cNvSpPr/>
            <p:nvPr/>
          </p:nvSpPr>
          <p:spPr>
            <a:xfrm>
              <a:off x="819150" y="1104900"/>
              <a:ext cx="14400000" cy="6397757"/>
            </a:xfrm>
            <a:prstGeom prst="rect">
              <a:avLst/>
            </a:prstGeom>
            <a:noFill/>
            <a:ln w="63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12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19150" y="1104900"/>
              <a:ext cx="16966157" cy="6421255"/>
              <a:chOff x="371639" y="1504950"/>
              <a:chExt cx="16966157" cy="6421255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1639" y="1562100"/>
                <a:ext cx="14400000" cy="6364105"/>
              </a:xfrm>
              <a:prstGeom prst="rect">
                <a:avLst/>
              </a:prstGeom>
            </p:spPr>
          </p:pic>
          <p:sp>
            <p:nvSpPr>
              <p:cNvPr id="8" name="圆角矩形标注 7"/>
              <p:cNvSpPr/>
              <p:nvPr/>
            </p:nvSpPr>
            <p:spPr>
              <a:xfrm>
                <a:off x="14030489" y="1504950"/>
                <a:ext cx="3307307" cy="990600"/>
              </a:xfrm>
              <a:prstGeom prst="wedgeRoundRectCallout">
                <a:avLst>
                  <a:gd name="adj1" fmla="val -87793"/>
                  <a:gd name="adj2" fmla="val 132647"/>
                  <a:gd name="adj3" fmla="val 16667"/>
                </a:avLst>
              </a:prstGeom>
              <a:solidFill>
                <a:schemeClr val="bg1"/>
              </a:solidFill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zh-CN" altLang="en-US" sz="2120" dirty="0">
                    <a:solidFill>
                      <a:schemeClr val="tx1"/>
                    </a:solidFill>
                    <a:cs typeface="+mn-ea"/>
                    <a:sym typeface="+mn-lt"/>
                  </a:rPr>
                  <a:t>门店实时库存查询（支持多级统计及跨门店查询）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37886" y="1334483"/>
            <a:ext cx="16348534" cy="7780755"/>
            <a:chOff x="-4549095" y="3156065"/>
            <a:chExt cx="16966158" cy="8074702"/>
          </a:xfrm>
        </p:grpSpPr>
        <p:sp>
          <p:nvSpPr>
            <p:cNvPr id="10" name="矩形 9"/>
            <p:cNvSpPr/>
            <p:nvPr/>
          </p:nvSpPr>
          <p:spPr>
            <a:xfrm>
              <a:off x="-4549095" y="3156065"/>
              <a:ext cx="16078200" cy="8074702"/>
            </a:xfrm>
            <a:prstGeom prst="rect">
              <a:avLst/>
            </a:prstGeom>
            <a:noFill/>
            <a:ln w="635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12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-4510756" y="3429996"/>
              <a:ext cx="16927819" cy="7650870"/>
              <a:chOff x="819150" y="1504951"/>
              <a:chExt cx="16927819" cy="7650870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9150" y="1504951"/>
                <a:ext cx="15657143" cy="7650870"/>
              </a:xfrm>
              <a:prstGeom prst="rect">
                <a:avLst/>
              </a:prstGeom>
            </p:spPr>
          </p:pic>
          <p:sp>
            <p:nvSpPr>
              <p:cNvPr id="13" name="圆角矩形标注 12"/>
              <p:cNvSpPr/>
              <p:nvPr/>
            </p:nvSpPr>
            <p:spPr>
              <a:xfrm>
                <a:off x="14439661" y="1980623"/>
                <a:ext cx="3307308" cy="990600"/>
              </a:xfrm>
              <a:prstGeom prst="wedgeRoundRectCallout">
                <a:avLst>
                  <a:gd name="adj1" fmla="val -87793"/>
                  <a:gd name="adj2" fmla="val 132647"/>
                  <a:gd name="adj3" fmla="val 16667"/>
                </a:avLst>
              </a:prstGeom>
              <a:solidFill>
                <a:schemeClr val="bg1"/>
              </a:solidFill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zh-CN" altLang="en-US" sz="2120" dirty="0">
                    <a:solidFill>
                      <a:schemeClr val="tx1"/>
                    </a:solidFill>
                    <a:cs typeface="+mn-ea"/>
                    <a:sym typeface="+mn-lt"/>
                  </a:rPr>
                  <a:t>门店库存盘点管理</a:t>
                </a: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832190" y="2823026"/>
            <a:ext cx="16517775" cy="5356186"/>
            <a:chOff x="1192021" y="10325100"/>
            <a:chExt cx="17141793" cy="5558536"/>
          </a:xfrm>
        </p:grpSpPr>
        <p:sp>
          <p:nvSpPr>
            <p:cNvPr id="15" name="矩形 14"/>
            <p:cNvSpPr/>
            <p:nvPr/>
          </p:nvSpPr>
          <p:spPr>
            <a:xfrm>
              <a:off x="1192021" y="10325100"/>
              <a:ext cx="15322611" cy="5558536"/>
            </a:xfrm>
            <a:prstGeom prst="rect">
              <a:avLst/>
            </a:prstGeom>
            <a:noFill/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12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304685" y="10481564"/>
              <a:ext cx="17029129" cy="5251158"/>
              <a:chOff x="819150" y="2951502"/>
              <a:chExt cx="17029129" cy="5251158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9150" y="2951502"/>
                <a:ext cx="15120000" cy="5251158"/>
              </a:xfrm>
              <a:prstGeom prst="rect">
                <a:avLst/>
              </a:prstGeom>
            </p:spPr>
          </p:pic>
          <p:sp>
            <p:nvSpPr>
              <p:cNvPr id="18" name="圆角矩形标注 17"/>
              <p:cNvSpPr/>
              <p:nvPr/>
            </p:nvSpPr>
            <p:spPr>
              <a:xfrm>
                <a:off x="14540971" y="3182052"/>
                <a:ext cx="3307308" cy="990600"/>
              </a:xfrm>
              <a:prstGeom prst="wedgeRoundRectCallout">
                <a:avLst>
                  <a:gd name="adj1" fmla="val -87793"/>
                  <a:gd name="adj2" fmla="val 132647"/>
                  <a:gd name="adj3" fmla="val 16667"/>
                </a:avLst>
              </a:prstGeom>
              <a:solidFill>
                <a:schemeClr val="bg1"/>
              </a:solidFill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zh-CN" altLang="en-US" sz="2120" dirty="0">
                    <a:solidFill>
                      <a:schemeClr val="tx1"/>
                    </a:solidFill>
                    <a:cs typeface="+mn-ea"/>
                    <a:sym typeface="+mn-lt"/>
                  </a:rPr>
                  <a:t>门店样品上下架管理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842504" y="2403420"/>
            <a:ext cx="16317428" cy="6727838"/>
            <a:chOff x="152400" y="9598513"/>
            <a:chExt cx="16933879" cy="6982007"/>
          </a:xfrm>
        </p:grpSpPr>
        <p:sp>
          <p:nvSpPr>
            <p:cNvPr id="20" name="矩形 19"/>
            <p:cNvSpPr/>
            <p:nvPr/>
          </p:nvSpPr>
          <p:spPr>
            <a:xfrm>
              <a:off x="152400" y="9598513"/>
              <a:ext cx="15623909" cy="6982007"/>
            </a:xfrm>
            <a:prstGeom prst="rect">
              <a:avLst/>
            </a:prstGeom>
            <a:noFill/>
            <a:ln w="635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12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71450" y="9857108"/>
              <a:ext cx="16914829" cy="6436555"/>
              <a:chOff x="907721" y="2994403"/>
              <a:chExt cx="16914829" cy="6436555"/>
            </a:xfrm>
          </p:grpSpPr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7721" y="2994403"/>
                <a:ext cx="15480000" cy="6436555"/>
              </a:xfrm>
              <a:prstGeom prst="rect">
                <a:avLst/>
              </a:prstGeom>
            </p:spPr>
          </p:pic>
          <p:sp>
            <p:nvSpPr>
              <p:cNvPr id="23" name="圆角矩形标注 22"/>
              <p:cNvSpPr/>
              <p:nvPr/>
            </p:nvSpPr>
            <p:spPr>
              <a:xfrm>
                <a:off x="14515242" y="4877501"/>
                <a:ext cx="3307308" cy="1850083"/>
              </a:xfrm>
              <a:prstGeom prst="wedgeRoundRectCallout">
                <a:avLst>
                  <a:gd name="adj1" fmla="val -87793"/>
                  <a:gd name="adj2" fmla="val 132647"/>
                  <a:gd name="adj3" fmla="val 16667"/>
                </a:avLst>
              </a:prstGeom>
              <a:solidFill>
                <a:schemeClr val="bg1"/>
              </a:solidFill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zh-CN" altLang="en-US" sz="2120" dirty="0">
                    <a:solidFill>
                      <a:schemeClr val="tx1"/>
                    </a:solidFill>
                    <a:cs typeface="+mn-ea"/>
                    <a:sym typeface="+mn-lt"/>
                  </a:rPr>
                  <a:t>总代快速响应门店补货需求；</a:t>
                </a:r>
                <a:endParaRPr lang="en-US" altLang="zh-CN" sz="212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r>
                  <a:rPr lang="zh-CN" altLang="en-US" sz="2120" dirty="0">
                    <a:solidFill>
                      <a:schemeClr val="tx1"/>
                    </a:solidFill>
                    <a:cs typeface="+mn-ea"/>
                    <a:sym typeface="+mn-lt"/>
                  </a:rPr>
                  <a:t>打通总代分销系统；</a:t>
                </a:r>
                <a:endParaRPr lang="en-US" altLang="zh-CN" sz="2120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endParaRPr lang="zh-CN" altLang="en-US" sz="212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6" name="标题 3">
            <a:extLst>
              <a:ext uri="{FF2B5EF4-FFF2-40B4-BE49-F238E27FC236}">
                <a16:creationId xmlns:a16="http://schemas.microsoft.com/office/drawing/2014/main" id="{37EF2EFC-80BA-4CE6-8CDB-268A1F1DD5C3}"/>
              </a:ext>
            </a:extLst>
          </p:cNvPr>
          <p:cNvSpPr txBox="1">
            <a:spLocks/>
          </p:cNvSpPr>
          <p:nvPr/>
        </p:nvSpPr>
        <p:spPr>
          <a:xfrm>
            <a:off x="2615363" y="220674"/>
            <a:ext cx="15189734" cy="63106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624" kern="1200">
                <a:solidFill>
                  <a:schemeClr val="tx1"/>
                </a:solidFill>
                <a:latin typeface="方正兰亭中黑_GBK" pitchFamily="2" charset="-122"/>
                <a:ea typeface="方正兰亭中黑_GBK" pitchFamily="2" charset="-122"/>
                <a:cs typeface="方正兰亭中黑_GBK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5pPr>
            <a:lvl6pPr marL="896066" algn="l" rtl="0" fontAlgn="base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6pPr>
            <a:lvl7pPr marL="1792133" algn="l" rtl="0" fontAlgn="base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7pPr>
            <a:lvl8pPr marL="2688199" algn="l" rtl="0" fontAlgn="base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8pPr>
            <a:lvl9pPr marL="3584265" algn="l" rtl="0" fontAlgn="base">
              <a:spcBef>
                <a:spcPct val="0"/>
              </a:spcBef>
              <a:spcAft>
                <a:spcPct val="0"/>
              </a:spcAft>
              <a:defRPr sz="8624">
                <a:solidFill>
                  <a:schemeClr val="tx1"/>
                </a:solidFill>
                <a:latin typeface="方正兰亭中黑_GBK"/>
                <a:ea typeface="方正兰亭中黑_GBK"/>
                <a:cs typeface="方正兰亭中黑_GBK"/>
              </a:defRPr>
            </a:lvl9pPr>
          </a:lstStyle>
          <a:p>
            <a:r>
              <a:rPr lang="zh-CN" altLang="en-US" sz="3414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门店销售开单系统运用案例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44AC1465-5021-4EC5-BD70-1D891D09DEC2}"/>
              </a:ext>
            </a:extLst>
          </p:cNvPr>
          <p:cNvGrpSpPr>
            <a:grpSpLocks noChangeAspect="1"/>
          </p:cNvGrpSpPr>
          <p:nvPr/>
        </p:nvGrpSpPr>
        <p:grpSpPr>
          <a:xfrm rot="5400000" flipH="1">
            <a:off x="8567191" y="169813"/>
            <a:ext cx="829643" cy="836711"/>
            <a:chOff x="5498567" y="0"/>
            <a:chExt cx="4004719" cy="4038834"/>
          </a:xfrm>
        </p:grpSpPr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40594159-CFDA-4349-8B4E-631565D95323}"/>
                </a:ext>
              </a:extLst>
            </p:cNvPr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836212E7-F9AD-4FFB-A065-4ABAEFD93D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9FCF9BB7-951A-4DC6-9C5F-1FAB8D7B0E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4E0F2808-AD39-473C-B4E1-3498E36934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DFABE3BE-3730-43EA-B757-1E66FA524A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6288EA04-BF40-4F55-894D-CBC31AC4AC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FEAF4DD3-242E-4E0E-87E0-3637B2C286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CEB0ED52-7CC7-49DA-974F-EE62150206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045410B6-F2D4-43A2-B55E-27F7215F83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A37B75BC-B16C-48AE-B94C-5C8749A0EB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018042FE-4374-4BCD-91F0-FCAAF9AB96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9CFE0408-850F-4128-835B-3F6C7BFE75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15BB5C0E-1838-403F-89AE-653F2B2CE7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641DE576-6DB7-4451-AB5F-8245E2F74F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48CA9C7C-40F0-4A90-99D3-34B0FF1FBE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id="{019E5E5C-1829-4D20-A5BE-8C632CEDCE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135CAED7-4DB6-4FAB-97F1-36409A6551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B49D822A-C585-4BAB-80CC-89BA1A1F48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7FCA57E0-9B50-44F5-A557-4819BFB643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id="{B521031B-BB15-4F10-8B04-515034DC95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159852BC-1B0D-49C6-9DAE-65F0435EA0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id="{BC4A1A7B-AEB0-4932-8AF8-D5AB19D8D3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D382FF30-49CD-4097-BE26-A22C6C491D3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id="{9AEC4982-518D-4A5E-B94D-83A9EA380F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id="{DAEB780C-0644-49D6-9242-C6C3871F45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53" name="圆角矩形 27">
            <a:extLst>
              <a:ext uri="{FF2B5EF4-FFF2-40B4-BE49-F238E27FC236}">
                <a16:creationId xmlns:a16="http://schemas.microsoft.com/office/drawing/2014/main" id="{BA86C93A-D9B1-409D-844F-DEB107BCAB6B}"/>
              </a:ext>
            </a:extLst>
          </p:cNvPr>
          <p:cNvSpPr/>
          <p:nvPr/>
        </p:nvSpPr>
        <p:spPr>
          <a:xfrm rot="5400000">
            <a:off x="1097390" y="-116878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54" name="圆角矩形 28">
            <a:extLst>
              <a:ext uri="{FF2B5EF4-FFF2-40B4-BE49-F238E27FC236}">
                <a16:creationId xmlns:a16="http://schemas.microsoft.com/office/drawing/2014/main" id="{F8FDBFDB-BC8C-4F2B-9FA8-53A1A882D86D}"/>
              </a:ext>
            </a:extLst>
          </p:cNvPr>
          <p:cNvSpPr/>
          <p:nvPr/>
        </p:nvSpPr>
        <p:spPr>
          <a:xfrm rot="5400000" flipH="1">
            <a:off x="1269076" y="-77325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</p:spTree>
    <p:extLst>
      <p:ext uri="{BB962C8B-B14F-4D97-AF65-F5344CB8AC3E}">
        <p14:creationId xmlns:p14="http://schemas.microsoft.com/office/powerpoint/2010/main" val="257803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9135" y="438211"/>
            <a:ext cx="3840385" cy="5267633"/>
            <a:chOff x="607688" y="308017"/>
            <a:chExt cx="2699392" cy="3702599"/>
          </a:xfrm>
          <a:effectLst>
            <a:glow rad="101600">
              <a:schemeClr val="bg1">
                <a:alpha val="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3" name="椭圆 2"/>
            <p:cNvSpPr>
              <a:spLocks noChangeAspect="1"/>
            </p:cNvSpPr>
            <p:nvPr/>
          </p:nvSpPr>
          <p:spPr>
            <a:xfrm>
              <a:off x="607688" y="809621"/>
              <a:ext cx="2699392" cy="269939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" name="椭圆 3"/>
            <p:cNvSpPr/>
            <p:nvPr/>
          </p:nvSpPr>
          <p:spPr>
            <a:xfrm rot="19558047">
              <a:off x="1335170" y="308017"/>
              <a:ext cx="1244427" cy="370259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5" name="椭圆 4"/>
          <p:cNvSpPr/>
          <p:nvPr/>
        </p:nvSpPr>
        <p:spPr>
          <a:xfrm>
            <a:off x="348774" y="889120"/>
            <a:ext cx="6447259" cy="6447259"/>
          </a:xfrm>
          <a:prstGeom prst="ellipse">
            <a:avLst/>
          </a:prstGeom>
          <a:noFill/>
          <a:ln>
            <a:solidFill>
              <a:schemeClr val="bg1">
                <a:alpha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 dirty="0"/>
          </a:p>
        </p:txBody>
      </p:sp>
      <p:sp>
        <p:nvSpPr>
          <p:cNvPr id="6" name="椭圆 5"/>
          <p:cNvSpPr/>
          <p:nvPr/>
        </p:nvSpPr>
        <p:spPr>
          <a:xfrm>
            <a:off x="-2773569" y="-2233223"/>
            <a:ext cx="12691945" cy="12691945"/>
          </a:xfrm>
          <a:prstGeom prst="ellipse">
            <a:avLst/>
          </a:prstGeom>
          <a:noFill/>
          <a:ln>
            <a:solidFill>
              <a:schemeClr val="bg1">
                <a:alpha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7" name="圆角矩形 6"/>
          <p:cNvSpPr/>
          <p:nvPr/>
        </p:nvSpPr>
        <p:spPr>
          <a:xfrm rot="-3240000" flipH="1">
            <a:off x="16915697" y="4811028"/>
            <a:ext cx="96886" cy="5869264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0" name="圆角矩形 9"/>
          <p:cNvSpPr/>
          <p:nvPr/>
        </p:nvSpPr>
        <p:spPr>
          <a:xfrm rot="-3240000">
            <a:off x="17204355" y="7860686"/>
            <a:ext cx="65044" cy="3298200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/>
              </a:gs>
              <a:gs pos="8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1" name="圆角矩形 10"/>
          <p:cNvSpPr/>
          <p:nvPr/>
        </p:nvSpPr>
        <p:spPr>
          <a:xfrm rot="-3240000" flipH="1">
            <a:off x="16704156" y="7860688"/>
            <a:ext cx="171283" cy="3298200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/>
              </a:gs>
              <a:gs pos="8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9498080" y="2016398"/>
            <a:ext cx="204867" cy="204867"/>
          </a:xfrm>
          <a:prstGeom prst="ellipse">
            <a:avLst/>
          </a:prstGeom>
          <a:solidFill>
            <a:srgbClr val="00F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7655851" y="8860407"/>
            <a:ext cx="153650" cy="153650"/>
          </a:xfrm>
          <a:prstGeom prst="ellipse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4" name="圆角矩形 13"/>
          <p:cNvSpPr/>
          <p:nvPr/>
        </p:nvSpPr>
        <p:spPr>
          <a:xfrm rot="-3240000" flipH="1">
            <a:off x="5037851" y="5255330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5" name="圆角矩形 14"/>
          <p:cNvSpPr/>
          <p:nvPr/>
        </p:nvSpPr>
        <p:spPr>
          <a:xfrm rot="-3240000">
            <a:off x="5388814" y="2322204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8" name="组合 7"/>
          <p:cNvGrpSpPr/>
          <p:nvPr/>
        </p:nvGrpSpPr>
        <p:grpSpPr>
          <a:xfrm>
            <a:off x="7583200" y="4555666"/>
            <a:ext cx="6210959" cy="1784326"/>
            <a:chOff x="5326979" y="3202161"/>
            <a:chExt cx="4365660" cy="1254196"/>
          </a:xfrm>
        </p:grpSpPr>
        <p:sp>
          <p:nvSpPr>
            <p:cNvPr id="20" name="圆角矩形 19"/>
            <p:cNvSpPr/>
            <p:nvPr/>
          </p:nvSpPr>
          <p:spPr>
            <a:xfrm>
              <a:off x="5326979" y="3782813"/>
              <a:ext cx="4365660" cy="6735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" name="文本框 15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644992" y="3202161"/>
              <a:ext cx="3931438" cy="1206384"/>
            </a:xfrm>
            <a:prstGeom prst="rect">
              <a:avLst/>
            </a:prstGeom>
            <a:noFill/>
            <a:effectLst>
              <a:reflection blurRad="6350" stA="50000" endA="300" endPos="55000" dir="5400000" sy="-100000" algn="bl" rotWithShape="0"/>
            </a:effectLst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zh-CN" altLang="en-US" sz="4553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  </a:t>
              </a:r>
              <a:endParaRPr lang="en-US" altLang="zh-CN" sz="4553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zh-CN" altLang="en-US" sz="6000" b="1" dirty="0">
                  <a:solidFill>
                    <a:schemeClr val="accent3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Kartika" panose="02020503030404060203" pitchFamily="18" charset="0"/>
                </a:rPr>
                <a:t>系统的使用学习</a:t>
              </a:r>
              <a:endParaRPr lang="en-US" altLang="zh-CN" sz="6000" b="1" dirty="0">
                <a:solidFill>
                  <a:schemeClr val="accent3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17" name="文本框 1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7382800" y="3451682"/>
            <a:ext cx="200247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33992">
              <a:defRPr/>
            </a:pPr>
            <a:r>
              <a:rPr lang="en-US" altLang="zh-CN" sz="115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Kartika" panose="02020503030404060203" pitchFamily="18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22755106"/>
      </p:ext>
    </p:extLst>
  </p:cSld>
  <p:clrMapOvr>
    <a:masterClrMapping/>
  </p:clrMapOvr>
  <p:transition spd="slow" advClick="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"/>
                            </p:stCondLst>
                            <p:childTnLst>
                              <p:par>
                                <p:cTn id="2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 rot="5400000" flipH="1">
            <a:off x="8261567" y="423979"/>
            <a:ext cx="829643" cy="836711"/>
            <a:chOff x="5498567" y="0"/>
            <a:chExt cx="4004719" cy="4038834"/>
          </a:xfrm>
        </p:grpSpPr>
        <p:sp>
          <p:nvSpPr>
            <p:cNvPr id="3" name="椭圆 2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28" name="圆角矩形 27"/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29" name="圆角矩形 28"/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0" name="文本框 29"/>
          <p:cNvSpPr txBox="1"/>
          <p:nvPr/>
        </p:nvSpPr>
        <p:spPr>
          <a:xfrm>
            <a:off x="2398333" y="250437"/>
            <a:ext cx="4560864" cy="968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69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系统学习流程</a:t>
            </a:r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2251535" y="-1392787"/>
            <a:ext cx="1024333" cy="1024333"/>
          </a:xfrm>
          <a:prstGeom prst="ellipse">
            <a:avLst/>
          </a:pr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3393484" y="-1335584"/>
            <a:ext cx="1024333" cy="1024333"/>
          </a:xfrm>
          <a:prstGeom prst="ellipse">
            <a:avLst/>
          </a:pr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cxnSp>
        <p:nvCxnSpPr>
          <p:cNvPr id="33" name="Straight Line buttom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<p:cNvCxnSpPr/>
          <p:nvPr/>
        </p:nvCxnSpPr>
        <p:spPr>
          <a:xfrm>
            <a:off x="1307429" y="4111999"/>
            <a:ext cx="14743571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3160464" y="3289761"/>
            <a:ext cx="1584833" cy="1584829"/>
            <a:chOff x="2218254" y="3060508"/>
            <a:chExt cx="1113973" cy="1113970"/>
          </a:xfrm>
        </p:grpSpPr>
        <p:sp>
          <p:nvSpPr>
            <p:cNvPr id="36" name="Oval 4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  <p:cNvSpPr/>
            <p:nvPr/>
          </p:nvSpPr>
          <p:spPr>
            <a:xfrm>
              <a:off x="2218254" y="3060508"/>
              <a:ext cx="1113973" cy="1113970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553" dirty="0">
                <a:solidFill>
                  <a:schemeClr val="accent1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37" name="Freeform 48"/>
            <p:cNvSpPr>
              <a:spLocks noChangeAspect="1" noEditPoints="1"/>
            </p:cNvSpPr>
            <p:nvPr/>
          </p:nvSpPr>
          <p:spPr bwMode="auto">
            <a:xfrm>
              <a:off x="2539706" y="3399517"/>
              <a:ext cx="468000" cy="447969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vert="horz" wrap="square" lIns="130090" tIns="65045" rIns="130090" bIns="6504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37">
                <a:solidFill>
                  <a:schemeClr val="accent2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037691" y="3043871"/>
            <a:ext cx="2076614" cy="2076614"/>
            <a:chOff x="3537750" y="2887673"/>
            <a:chExt cx="1459644" cy="1459644"/>
          </a:xfrm>
        </p:grpSpPr>
        <p:sp>
          <p:nvSpPr>
            <p:cNvPr id="40" name="Oval 8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  <p:cNvSpPr/>
            <p:nvPr/>
          </p:nvSpPr>
          <p:spPr>
            <a:xfrm>
              <a:off x="3537750" y="2887673"/>
              <a:ext cx="1459644" cy="1459644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71" dirty="0">
                <a:solidFill>
                  <a:schemeClr val="accent2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4042203" y="3354026"/>
              <a:ext cx="473513" cy="4974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130090" tIns="65045" rIns="130090" bIns="6504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37">
                <a:solidFill>
                  <a:schemeClr val="accent2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06699" y="2809662"/>
            <a:ext cx="2545033" cy="2545029"/>
            <a:chOff x="5202917" y="2723048"/>
            <a:chExt cx="1788894" cy="1788891"/>
          </a:xfrm>
        </p:grpSpPr>
        <p:sp>
          <p:nvSpPr>
            <p:cNvPr id="44" name="Oval 12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  <p:cNvSpPr/>
            <p:nvPr/>
          </p:nvSpPr>
          <p:spPr>
            <a:xfrm>
              <a:off x="5202917" y="2723048"/>
              <a:ext cx="1788894" cy="1788891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>
              <a:outerShdw blurRad="1143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71" dirty="0">
                <a:solidFill>
                  <a:schemeClr val="accent3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45" name="Freeform 31"/>
            <p:cNvSpPr>
              <a:spLocks noEditPoints="1"/>
            </p:cNvSpPr>
            <p:nvPr/>
          </p:nvSpPr>
          <p:spPr bwMode="auto">
            <a:xfrm>
              <a:off x="5845977" y="3274949"/>
              <a:ext cx="600550" cy="755238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7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2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1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7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6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7"/>
                  </a:lnTo>
                  <a:lnTo>
                    <a:pt x="383" y="27"/>
                  </a:lnTo>
                  <a:cubicBezTo>
                    <a:pt x="389" y="27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4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2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2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1"/>
                  </a:moveTo>
                  <a:lnTo>
                    <a:pt x="156" y="321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1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vert="horz" wrap="square" lIns="130090" tIns="65045" rIns="130090" bIns="6504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37">
                <a:solidFill>
                  <a:schemeClr val="accent2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244125" y="3043871"/>
            <a:ext cx="2076614" cy="2076614"/>
            <a:chOff x="7197333" y="2887673"/>
            <a:chExt cx="1459644" cy="1459644"/>
          </a:xfrm>
        </p:grpSpPr>
        <p:sp>
          <p:nvSpPr>
            <p:cNvPr id="48" name="Oval 16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  <p:cNvSpPr/>
            <p:nvPr/>
          </p:nvSpPr>
          <p:spPr>
            <a:xfrm>
              <a:off x="7197333" y="2887673"/>
              <a:ext cx="1459644" cy="1459644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71" dirty="0">
                <a:solidFill>
                  <a:schemeClr val="accent4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49" name="Freeform 16"/>
            <p:cNvSpPr>
              <a:spLocks noEditPoints="1"/>
            </p:cNvSpPr>
            <p:nvPr/>
          </p:nvSpPr>
          <p:spPr bwMode="auto">
            <a:xfrm>
              <a:off x="7607127" y="3383244"/>
              <a:ext cx="640056" cy="510424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130090" tIns="65045" rIns="130090" bIns="6504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37">
                <a:solidFill>
                  <a:schemeClr val="accent2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2613132" y="3289762"/>
            <a:ext cx="1584834" cy="1584830"/>
            <a:chOff x="8862499" y="3060508"/>
            <a:chExt cx="1113974" cy="1113971"/>
          </a:xfrm>
        </p:grpSpPr>
        <p:sp>
          <p:nvSpPr>
            <p:cNvPr id="52" name="Oval 19" descr="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"/>
            <p:cNvSpPr/>
            <p:nvPr/>
          </p:nvSpPr>
          <p:spPr>
            <a:xfrm>
              <a:off x="8862499" y="3060508"/>
              <a:ext cx="1113974" cy="1113971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553" dirty="0">
                <a:solidFill>
                  <a:schemeClr val="accent5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53" name="Freeform 223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>
              <a:spLocks noChangeAspect="1"/>
            </p:cNvSpPr>
            <p:nvPr/>
          </p:nvSpPr>
          <p:spPr bwMode="auto">
            <a:xfrm>
              <a:off x="9254567" y="3476262"/>
              <a:ext cx="413055" cy="334996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vert="horz" wrap="square" lIns="130090" tIns="65045" rIns="130090" bIns="6504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37">
                <a:solidFill>
                  <a:prstClr val="black"/>
                </a:solidFill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1732455" y="5868987"/>
            <a:ext cx="2967479" cy="299710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gradFill>
                  <a:gsLst>
                    <a:gs pos="21000">
                      <a:srgbClr val="00ECFE"/>
                    </a:gs>
                    <a:gs pos="80000">
                      <a:srgbClr val="0094FA"/>
                    </a:gs>
                  </a:gsLst>
                  <a:lin ang="18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系统演示</a:t>
            </a:r>
          </a:p>
          <a:p>
            <a:pPr algn="ctr"/>
            <a:endParaRPr lang="en-US" altLang="zh-CN" sz="2276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、订单管理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、采购管理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耗时：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20min</a:t>
            </a:r>
            <a:endParaRPr lang="en-US" altLang="zh-CN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156140" y="5910971"/>
            <a:ext cx="2967479" cy="290957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gradFill>
                  <a:gsLst>
                    <a:gs pos="21000">
                      <a:srgbClr val="00ECFE"/>
                    </a:gs>
                    <a:gs pos="80000">
                      <a:srgbClr val="0094FA"/>
                    </a:gs>
                  </a:gsLst>
                  <a:lin ang="18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现场操作</a:t>
            </a:r>
            <a:endParaRPr lang="en-US" altLang="zh-CN" sz="5400" b="1" dirty="0">
              <a:gradFill>
                <a:gsLst>
                  <a:gs pos="21000">
                    <a:srgbClr val="00ECFE"/>
                  </a:gs>
                  <a:gs pos="80000">
                    <a:srgbClr val="0094FA"/>
                  </a:gs>
                </a:gsLst>
                <a:lin ang="1800000" scaled="0"/>
              </a:gra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endParaRPr lang="en-US" altLang="zh-CN" sz="1707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、现场操作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、模拟业务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耗时：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20min</a:t>
            </a:r>
            <a:endParaRPr lang="en-US" altLang="zh-CN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2097453" y="5889440"/>
            <a:ext cx="3663182" cy="290957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gradFill>
                  <a:gsLst>
                    <a:gs pos="21000">
                      <a:srgbClr val="00ECFE"/>
                    </a:gs>
                    <a:gs pos="80000">
                      <a:srgbClr val="0094FA"/>
                    </a:gs>
                  </a:gsLst>
                  <a:lin ang="18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答疑及补充</a:t>
            </a:r>
            <a:endParaRPr lang="en-US" altLang="zh-CN" sz="5400" b="1" dirty="0">
              <a:gradFill>
                <a:gsLst>
                  <a:gs pos="21000">
                    <a:srgbClr val="00ECFE"/>
                  </a:gs>
                  <a:gs pos="80000">
                    <a:srgbClr val="0094FA"/>
                  </a:gs>
                </a:gsLst>
                <a:lin ang="1800000" scaled="0"/>
              </a:gra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endParaRPr lang="en-US" altLang="zh-CN" sz="1707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现场答疑及巩固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耗时：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20min</a:t>
            </a:r>
            <a:endParaRPr lang="en-US" altLang="zh-CN" sz="569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248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36"/>
          <p:cNvSpPr>
            <a:spLocks noChangeArrowheads="1"/>
          </p:cNvSpPr>
          <p:nvPr/>
        </p:nvSpPr>
        <p:spPr bwMode="auto">
          <a:xfrm>
            <a:off x="371475" y="824"/>
            <a:ext cx="245565" cy="762764"/>
          </a:xfrm>
          <a:prstGeom prst="rect">
            <a:avLst/>
          </a:prstGeom>
          <a:solidFill>
            <a:srgbClr val="00275E"/>
          </a:solidFill>
          <a:ln>
            <a:noFill/>
          </a:ln>
          <a:extLst/>
        </p:spPr>
        <p:txBody>
          <a:bodyPr anchor="ctr"/>
          <a:lstStyle/>
          <a:p>
            <a:pPr algn="ctr" defTabSz="1734525" eaLnBrk="0" hangingPunct="0"/>
            <a:endParaRPr lang="zh-CN" altLang="zh-CN" sz="3414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直接连接符 37"/>
          <p:cNvSpPr>
            <a:spLocks noChangeShapeType="1"/>
          </p:cNvSpPr>
          <p:nvPr/>
        </p:nvSpPr>
        <p:spPr bwMode="auto">
          <a:xfrm>
            <a:off x="719066" y="823"/>
            <a:ext cx="0" cy="762765"/>
          </a:xfrm>
          <a:prstGeom prst="line">
            <a:avLst/>
          </a:prstGeom>
          <a:noFill/>
          <a:ln w="28575" cap="flat" cmpd="sng">
            <a:solidFill>
              <a:srgbClr val="59595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1734525" eaLnBrk="0" hangingPunct="0"/>
            <a:endParaRPr lang="zh-CN" altLang="en-US" sz="3414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3CBFBD91-7641-4DC3-A8C1-FB9557012863}"/>
              </a:ext>
            </a:extLst>
          </p:cNvPr>
          <p:cNvGrpSpPr>
            <a:grpSpLocks noChangeAspect="1"/>
          </p:cNvGrpSpPr>
          <p:nvPr/>
        </p:nvGrpSpPr>
        <p:grpSpPr>
          <a:xfrm rot="5400000" flipH="1">
            <a:off x="10848876" y="478182"/>
            <a:ext cx="829643" cy="836711"/>
            <a:chOff x="5498567" y="0"/>
            <a:chExt cx="4004719" cy="4038834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E4E90413-6A91-48F8-A410-EB0D05E1A6F1}"/>
                </a:ext>
              </a:extLst>
            </p:cNvPr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9481B684-DE4C-4FED-9200-D6545B6203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028E2487-4CFF-40A0-BC5B-A11C2230EF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16F60A4A-EE10-4A22-9FE3-5CB96E3AD5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68FCBB4D-10B5-45C3-80FD-0308528065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EA2CE28F-5E2E-4EFD-9DE1-14C42F9B32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3DED278F-CE14-492F-A6F1-7D9A338B01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625FB236-C98A-40D4-8332-D3A1DB1441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39581206-179D-4AB9-A52E-A423B20B33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A5EDD9B8-4EE4-4E6A-9805-1D947BF6E4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B68221D3-818A-4A9A-8C23-2173409FF6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5151A7AC-EBED-4E80-A479-F0CDB94ADD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45AF8C23-2373-4ED5-A7A9-7D924D311F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0DD871A3-A252-4C6D-8C10-772EB2D848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F95F8E0C-FC3A-4A47-AFF8-F70CFA483A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2EAB8B6E-6D06-47F6-A9BE-5954BA88CC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FEF69A1F-8868-4BBA-A672-79B7939120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D5EC425D-5D16-4D46-B42B-5C3118826C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05C33B61-7CAA-4B06-BA84-D6F4FC99F3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537E09E1-6BC2-47D4-94F8-09E79A39D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36F66A86-40B1-4A72-A451-077314B27F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CEE934D5-1DBD-4B43-B6AA-98E48F9ED0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4017524C-309B-4596-942F-87AD342883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id="{81361045-5C2C-4618-B1FA-462AC0935A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13140120-C7BC-493B-AD05-C5B0245D8F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45" name="圆角矩形 27">
            <a:extLst>
              <a:ext uri="{FF2B5EF4-FFF2-40B4-BE49-F238E27FC236}">
                <a16:creationId xmlns:a16="http://schemas.microsoft.com/office/drawing/2014/main" id="{946F3B5A-EE9E-4798-A287-1BFA39F31FF4}"/>
              </a:ext>
            </a:extLst>
          </p:cNvPr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46" name="圆角矩形 28">
            <a:extLst>
              <a:ext uri="{FF2B5EF4-FFF2-40B4-BE49-F238E27FC236}">
                <a16:creationId xmlns:a16="http://schemas.microsoft.com/office/drawing/2014/main" id="{3093E40D-CC3F-44CD-9A04-A5DB56BFB725}"/>
              </a:ext>
            </a:extLst>
          </p:cNvPr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F3760C3B-632E-4A79-BEB6-7BD7B9C38E25}"/>
              </a:ext>
            </a:extLst>
          </p:cNvPr>
          <p:cNvSpPr txBox="1"/>
          <p:nvPr/>
        </p:nvSpPr>
        <p:spPr>
          <a:xfrm>
            <a:off x="2039726" y="288535"/>
            <a:ext cx="8805616" cy="968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691" dirty="0">
                <a:solidFill>
                  <a:schemeClr val="bg1"/>
                </a:solidFill>
                <a:latin typeface="+mj-ea"/>
                <a:ea typeface="+mj-ea"/>
              </a:rPr>
              <a:t>JOMOO</a:t>
            </a:r>
            <a:r>
              <a:rPr lang="zh-CN" altLang="en-US" sz="569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门店销售系统地址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57B0568-0FF6-4DE5-9A3F-5020A7730F70}"/>
              </a:ext>
            </a:extLst>
          </p:cNvPr>
          <p:cNvSpPr/>
          <p:nvPr/>
        </p:nvSpPr>
        <p:spPr>
          <a:xfrm>
            <a:off x="781049" y="1780787"/>
            <a:ext cx="16144617" cy="132343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 wrap="square">
            <a:spAutoFit/>
          </a:bodyPr>
          <a:lstStyle/>
          <a:p>
            <a:r>
              <a:rPr lang="en-US" altLang="zh-CN" sz="8000" dirty="0">
                <a:solidFill>
                  <a:srgbClr val="FFFF00"/>
                </a:solidFill>
                <a:effectLst>
                  <a:outerShdw blurRad="165100" dist="38100" dir="3120000" algn="tl" rotWithShape="0">
                    <a:schemeClr val="tx1">
                      <a:lumMod val="65000"/>
                      <a:lumOff val="35000"/>
                      <a:alpha val="62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wxw.jomoo.cn/store/  </a:t>
            </a:r>
            <a:r>
              <a:rPr lang="zh-CN" altLang="en-US" sz="4400" dirty="0">
                <a:solidFill>
                  <a:srgbClr val="FFFF00"/>
                </a:solidFill>
                <a:effectLst>
                  <a:outerShdw blurRad="165100" dist="38100" dir="3120000" algn="tl" rotWithShape="0">
                    <a:schemeClr val="tx1">
                      <a:lumMod val="65000"/>
                      <a:lumOff val="35000"/>
                      <a:alpha val="62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（建议谷歌浏览器）</a:t>
            </a:r>
            <a:endParaRPr lang="en-US" altLang="zh-CN" sz="8000" dirty="0">
              <a:solidFill>
                <a:srgbClr val="FFFF00"/>
              </a:solidFill>
              <a:effectLst>
                <a:outerShdw blurRad="165100" dist="38100" dir="3120000" algn="tl" rotWithShape="0">
                  <a:schemeClr val="tx1">
                    <a:lumMod val="65000"/>
                    <a:lumOff val="35000"/>
                    <a:alpha val="62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8" name="表格 47">
            <a:extLst>
              <a:ext uri="{FF2B5EF4-FFF2-40B4-BE49-F238E27FC236}">
                <a16:creationId xmlns:a16="http://schemas.microsoft.com/office/drawing/2014/main" id="{7876AD75-21C0-486A-B749-4DFEDB8F75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023303"/>
              </p:ext>
            </p:extLst>
          </p:nvPr>
        </p:nvGraphicFramePr>
        <p:xfrm>
          <a:off x="76201" y="3728303"/>
          <a:ext cx="13782674" cy="4198084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2000" endA="300" endPos="35000" dir="5400000" sy="-100000" algn="bl" rotWithShape="0"/>
                </a:effectLst>
                <a:tableStyleId>{1FECB4D8-DB02-4DC6-A0A2-4F2EBAE1DC90}</a:tableStyleId>
              </a:tblPr>
              <a:tblGrid>
                <a:gridCol w="3571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1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789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800" dirty="0"/>
                        <a:t>环   境</a:t>
                      </a:r>
                      <a:endParaRPr lang="zh-CN" altLang="en-US" sz="3800" dirty="0">
                        <a:solidFill>
                          <a:schemeClr val="bg1"/>
                        </a:solidFill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124489" marR="124489" marT="62243" marB="6224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800" dirty="0"/>
                        <a:t>账  号  密  码</a:t>
                      </a:r>
                      <a:endParaRPr lang="zh-CN" altLang="en-US" sz="3800" dirty="0">
                        <a:solidFill>
                          <a:schemeClr val="bg1"/>
                        </a:solidFill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marL="124489" marR="124489" marT="62243" marB="6224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203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chemeClr val="accent3"/>
                          </a:solidFill>
                        </a:rPr>
                        <a:t>测 试 账 号</a:t>
                      </a:r>
                      <a:endParaRPr lang="zh-CN" altLang="en-US" sz="3200" b="1" dirty="0">
                        <a:solidFill>
                          <a:schemeClr val="accent3"/>
                        </a:solidFill>
                        <a:latin typeface="+mj-ea"/>
                        <a:ea typeface="+mj-ea"/>
                      </a:endParaRPr>
                    </a:p>
                  </a:txBody>
                  <a:tcPr marL="124489" marR="124489" marT="62243" marB="62243"/>
                </a:tc>
                <a:tc>
                  <a:txBody>
                    <a:bodyPr/>
                    <a:lstStyle/>
                    <a:p>
                      <a:r>
                        <a:rPr lang="zh-CN" altLang="en-US" sz="2800" dirty="0">
                          <a:solidFill>
                            <a:schemeClr val="accent3"/>
                          </a:solidFill>
                        </a:rPr>
                        <a:t>  </a:t>
                      </a:r>
                      <a:r>
                        <a:rPr lang="zh-CN" altLang="en-US" sz="3200" dirty="0">
                          <a:solidFill>
                            <a:schemeClr val="accent3"/>
                          </a:solidFill>
                        </a:rPr>
                        <a:t>账 号：     </a:t>
                      </a:r>
                      <a:r>
                        <a:rPr lang="en-US" altLang="zh-CN" sz="3600" dirty="0" err="1">
                          <a:solidFill>
                            <a:schemeClr val="accent3"/>
                          </a:solidFill>
                        </a:rPr>
                        <a:t>dianzhang</a:t>
                      </a:r>
                      <a:r>
                        <a:rPr lang="en-US" altLang="zh-CN" sz="3600" dirty="0">
                          <a:solidFill>
                            <a:schemeClr val="accent3"/>
                          </a:solidFill>
                        </a:rPr>
                        <a:t>        </a:t>
                      </a:r>
                      <a:r>
                        <a:rPr lang="zh-CN" altLang="en-US" sz="3200" dirty="0">
                          <a:solidFill>
                            <a:schemeClr val="accent3"/>
                          </a:solidFill>
                        </a:rPr>
                        <a:t>密 码：  </a:t>
                      </a:r>
                      <a:r>
                        <a:rPr lang="en-US" altLang="zh-CN" sz="3600" dirty="0">
                          <a:solidFill>
                            <a:schemeClr val="accent3"/>
                          </a:solidFill>
                        </a:rPr>
                        <a:t>jomoo123</a:t>
                      </a:r>
                      <a:endParaRPr lang="zh-CN" altLang="en-US" sz="2800" b="1" dirty="0">
                        <a:solidFill>
                          <a:schemeClr val="accent3"/>
                        </a:solidFill>
                        <a:latin typeface="+mj-ea"/>
                        <a:ea typeface="+mj-ea"/>
                      </a:endParaRPr>
                    </a:p>
                  </a:txBody>
                  <a:tcPr marL="124489" marR="124489" marT="62243" marB="6224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162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chemeClr val="accent3"/>
                          </a:solidFill>
                        </a:rPr>
                        <a:t>正 式 账 号</a:t>
                      </a:r>
                      <a:endParaRPr lang="zh-CN" altLang="en-US" sz="3200" b="1" dirty="0">
                        <a:solidFill>
                          <a:schemeClr val="accent3"/>
                        </a:solidFill>
                        <a:latin typeface="+mj-ea"/>
                        <a:ea typeface="+mj-ea"/>
                      </a:endParaRPr>
                    </a:p>
                  </a:txBody>
                  <a:tcPr marL="124489" marR="124489" marT="62243" marB="62243"/>
                </a:tc>
                <a:tc>
                  <a:txBody>
                    <a:bodyPr/>
                    <a:lstStyle/>
                    <a:p>
                      <a:r>
                        <a:rPr lang="zh-CN" altLang="en-US" sz="2400" dirty="0"/>
                        <a:t>  </a:t>
                      </a:r>
                      <a:r>
                        <a:rPr lang="zh-CN" altLang="en-US" sz="32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账 号：      个人手机号  密 码：     </a:t>
                      </a:r>
                      <a:r>
                        <a:rPr lang="en-US" altLang="zh-CN" sz="28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123456</a:t>
                      </a:r>
                      <a:endParaRPr lang="zh-CN" alt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marL="124489" marR="124489" marT="62243" marB="6224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6524">
                <a:tc>
                  <a:txBody>
                    <a:bodyPr/>
                    <a:lstStyle/>
                    <a:p>
                      <a:pPr marL="0" marR="0" lvl="0" indent="0" algn="ctr" defTabSz="1735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dirty="0">
                          <a:solidFill>
                            <a:schemeClr val="accent3"/>
                          </a:solidFill>
                        </a:rPr>
                        <a:t>运 维 老 师</a:t>
                      </a:r>
                      <a:endParaRPr lang="en-US" altLang="zh-CN" sz="3200" b="1" kern="1200" dirty="0">
                        <a:solidFill>
                          <a:schemeClr val="accent3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altLang="zh-CN" sz="3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24489" marR="124489" marT="62243" marB="62243"/>
                </a:tc>
                <a:tc>
                  <a:txBody>
                    <a:bodyPr/>
                    <a:lstStyle/>
                    <a:p>
                      <a:r>
                        <a:rPr lang="en-US" altLang="zh-CN" sz="3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dobe 楷体 Std R" panose="02020400000000000000" pitchFamily="18" charset="-122"/>
                          <a:ea typeface="Adobe 楷体 Std R" panose="02020400000000000000" pitchFamily="18" charset="-122"/>
                        </a:rPr>
                        <a:t>  </a:t>
                      </a:r>
                      <a:r>
                        <a:rPr lang="zh-CN" altLang="en-US" sz="3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黄老师</a:t>
                      </a:r>
                      <a:r>
                        <a:rPr lang="zh-CN" altLang="en-US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zh-CN" altLang="en-US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dobe 楷体 Std R" panose="02020400000000000000" pitchFamily="18" charset="-122"/>
                          <a:ea typeface="Adobe 楷体 Std R" panose="02020400000000000000" pitchFamily="18" charset="-122"/>
                        </a:rPr>
                        <a:t>    </a:t>
                      </a:r>
                      <a:r>
                        <a:rPr lang="en-US" altLang="zh-CN" sz="3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dobe 楷体 Std R" panose="02020400000000000000" pitchFamily="18" charset="-122"/>
                          <a:ea typeface="Adobe 楷体 Std R" panose="02020400000000000000" pitchFamily="18" charset="-122"/>
                        </a:rPr>
                        <a:t>159 5923 7033    QQ</a:t>
                      </a:r>
                      <a:r>
                        <a:rPr lang="en-US" altLang="zh-CN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dobe 楷体 Std R" panose="02020400000000000000" pitchFamily="18" charset="-122"/>
                          <a:ea typeface="Adobe 楷体 Std R" panose="02020400000000000000" pitchFamily="18" charset="-122"/>
                        </a:rPr>
                        <a:t>:   </a:t>
                      </a:r>
                      <a:r>
                        <a:rPr lang="en-US" altLang="zh-CN" sz="3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dobe 楷体 Std R" panose="02020400000000000000" pitchFamily="18" charset="-122"/>
                          <a:ea typeface="Adobe 楷体 Std R" panose="02020400000000000000" pitchFamily="18" charset="-122"/>
                        </a:rPr>
                        <a:t>124965052</a:t>
                      </a:r>
                    </a:p>
                    <a:p>
                      <a:r>
                        <a:rPr lang="en-US" altLang="zh-CN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dobe 楷体 Std R" panose="02020400000000000000" pitchFamily="18" charset="-122"/>
                          <a:ea typeface="Adobe 楷体 Std R" panose="02020400000000000000" pitchFamily="18" charset="-122"/>
                        </a:rPr>
                        <a:t> </a:t>
                      </a:r>
                      <a:r>
                        <a:rPr lang="en-US" altLang="zh-CN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zh-CN" altLang="en-US" sz="3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唐老师</a:t>
                      </a:r>
                      <a:r>
                        <a:rPr lang="zh-CN" altLang="en-US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j-ea"/>
                          <a:ea typeface="+mj-ea"/>
                        </a:rPr>
                        <a:t>     </a:t>
                      </a:r>
                      <a:r>
                        <a:rPr lang="en-US" altLang="zh-CN" sz="3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dobe 楷体 Std R" panose="02020400000000000000" pitchFamily="18" charset="-122"/>
                          <a:ea typeface="Adobe 楷体 Std R" panose="02020400000000000000" pitchFamily="18" charset="-122"/>
                        </a:rPr>
                        <a:t>157 5084 3315    QQ:   365607649</a:t>
                      </a:r>
                    </a:p>
                    <a:p>
                      <a:r>
                        <a:rPr lang="en-US" altLang="zh-CN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zh-CN" altLang="en-US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汤</a:t>
                      </a:r>
                      <a:r>
                        <a:rPr lang="zh-CN" altLang="en-US" sz="3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老师</a:t>
                      </a:r>
                      <a:r>
                        <a:rPr lang="zh-CN" altLang="en-US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     </a:t>
                      </a:r>
                      <a:r>
                        <a:rPr lang="en-US" altLang="zh-CN" sz="3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dobe 楷体 Std R" panose="02020400000000000000" pitchFamily="18" charset="-122"/>
                          <a:ea typeface="Adobe 楷体 Std R" panose="02020400000000000000" pitchFamily="18" charset="-122"/>
                        </a:rPr>
                        <a:t>136 6606 3816    QQ:   49263511</a:t>
                      </a:r>
                      <a:endParaRPr lang="zh-CN" altLang="en-US" sz="3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Adobe 楷体 Std R" panose="02020400000000000000" pitchFamily="18" charset="-122"/>
                        <a:ea typeface="Adobe 楷体 Std R" panose="02020400000000000000" pitchFamily="18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347262"/>
                  </a:ext>
                </a:extLst>
              </a:tr>
            </a:tbl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060AE659-A598-4A66-85A8-3F305FA4C1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22273" r="8447" b="8889"/>
          <a:stretch/>
        </p:blipFill>
        <p:spPr>
          <a:xfrm>
            <a:off x="13858875" y="3870244"/>
            <a:ext cx="3464560" cy="3827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3586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 rot="5400000" flipH="1">
            <a:off x="9832739" y="445660"/>
            <a:ext cx="829643" cy="836711"/>
            <a:chOff x="5498567" y="0"/>
            <a:chExt cx="4004719" cy="4038834"/>
          </a:xfrm>
        </p:grpSpPr>
        <p:sp>
          <p:nvSpPr>
            <p:cNvPr id="3" name="椭圆 2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28" name="圆角矩形 27"/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29" name="圆角矩形 28"/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0" name="文本框 29"/>
          <p:cNvSpPr txBox="1"/>
          <p:nvPr/>
        </p:nvSpPr>
        <p:spPr>
          <a:xfrm>
            <a:off x="2415317" y="230964"/>
            <a:ext cx="7346883" cy="968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691" dirty="0">
                <a:solidFill>
                  <a:schemeClr val="bg1"/>
                </a:solidFill>
                <a:latin typeface="+mn-ea"/>
                <a:ea typeface="+mn-ea"/>
              </a:rPr>
              <a:t>JOMOO</a:t>
            </a:r>
            <a:r>
              <a:rPr lang="zh-CN" altLang="en-US" sz="569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门店销售系统</a:t>
            </a:r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2251535" y="-1392787"/>
            <a:ext cx="1024333" cy="1024333"/>
          </a:xfrm>
          <a:prstGeom prst="ellipse">
            <a:avLst/>
          </a:pr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3393484" y="-1335584"/>
            <a:ext cx="1024333" cy="1024333"/>
          </a:xfrm>
          <a:prstGeom prst="ellipse">
            <a:avLst/>
          </a:pr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61" name="组合 60"/>
          <p:cNvGrpSpPr/>
          <p:nvPr/>
        </p:nvGrpSpPr>
        <p:grpSpPr>
          <a:xfrm>
            <a:off x="1920514" y="2674852"/>
            <a:ext cx="3252337" cy="4461041"/>
            <a:chOff x="1346698" y="1880143"/>
            <a:chExt cx="2286055" cy="3135649"/>
          </a:xfrm>
        </p:grpSpPr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1346698" y="2304941"/>
              <a:ext cx="2286055" cy="2286055"/>
            </a:xfrm>
            <a:prstGeom prst="ellipse">
              <a:avLst/>
            </a:prstGeom>
            <a:gradFill>
              <a:gsLst>
                <a:gs pos="0">
                  <a:srgbClr val="313745"/>
                </a:gs>
                <a:gs pos="100000">
                  <a:srgbClr val="1E222E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4" name="椭圆 33"/>
            <p:cNvSpPr/>
            <p:nvPr/>
          </p:nvSpPr>
          <p:spPr>
            <a:xfrm rot="19558047">
              <a:off x="1962786" y="1880143"/>
              <a:ext cx="1053878" cy="3135649"/>
            </a:xfrm>
            <a:prstGeom prst="ellipse">
              <a:avLst/>
            </a:prstGeom>
            <a:noFill/>
            <a:ln>
              <a:gradFill>
                <a:gsLst>
                  <a:gs pos="78000">
                    <a:schemeClr val="accent1">
                      <a:lumMod val="5000"/>
                      <a:lumOff val="95000"/>
                      <a:alpha val="20000"/>
                    </a:schemeClr>
                  </a:gs>
                  <a:gs pos="87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 rot="16200000">
            <a:off x="2174814" y="3542048"/>
            <a:ext cx="2798900" cy="2822745"/>
            <a:chOff x="5498567" y="0"/>
            <a:chExt cx="4004719" cy="4038834"/>
          </a:xfrm>
        </p:grpSpPr>
        <p:sp>
          <p:nvSpPr>
            <p:cNvPr id="36" name="椭圆 35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8" name="椭圆 47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9" name="椭圆 48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3" name="椭圆 52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5" name="椭圆 54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6" name="椭圆 55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0" name="椭圆 59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6366449" y="2511064"/>
            <a:ext cx="4658288" cy="4658288"/>
            <a:chOff x="4669917" y="2020856"/>
            <a:chExt cx="2820632" cy="2820632"/>
          </a:xfrm>
        </p:grpSpPr>
        <p:sp>
          <p:nvSpPr>
            <p:cNvPr id="65" name="椭圆 64"/>
            <p:cNvSpPr>
              <a:spLocks noChangeAspect="1"/>
            </p:cNvSpPr>
            <p:nvPr/>
          </p:nvSpPr>
          <p:spPr>
            <a:xfrm>
              <a:off x="4669917" y="2020856"/>
              <a:ext cx="2820632" cy="2820632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1" name="任意多边形 70"/>
            <p:cNvSpPr>
              <a:spLocks noChangeAspect="1"/>
            </p:cNvSpPr>
            <p:nvPr/>
          </p:nvSpPr>
          <p:spPr>
            <a:xfrm>
              <a:off x="5111802" y="2492693"/>
              <a:ext cx="1922548" cy="1922548"/>
            </a:xfrm>
            <a:custGeom>
              <a:avLst/>
              <a:gdLst>
                <a:gd name="connsiteX0" fmla="*/ 1131218 w 2262438"/>
                <a:gd name="connsiteY0" fmla="*/ 51218 h 2262438"/>
                <a:gd name="connsiteX1" fmla="*/ 51218 w 2262438"/>
                <a:gd name="connsiteY1" fmla="*/ 1131218 h 2262438"/>
                <a:gd name="connsiteX2" fmla="*/ 1131218 w 2262438"/>
                <a:gd name="connsiteY2" fmla="*/ 2211218 h 2262438"/>
                <a:gd name="connsiteX3" fmla="*/ 2211218 w 2262438"/>
                <a:gd name="connsiteY3" fmla="*/ 1131218 h 2262438"/>
                <a:gd name="connsiteX4" fmla="*/ 1131218 w 2262438"/>
                <a:gd name="connsiteY4" fmla="*/ 51218 h 2262438"/>
                <a:gd name="connsiteX5" fmla="*/ 1131219 w 2262438"/>
                <a:gd name="connsiteY5" fmla="*/ 0 h 2262438"/>
                <a:gd name="connsiteX6" fmla="*/ 2262438 w 2262438"/>
                <a:gd name="connsiteY6" fmla="*/ 1131219 h 2262438"/>
                <a:gd name="connsiteX7" fmla="*/ 1131219 w 2262438"/>
                <a:gd name="connsiteY7" fmla="*/ 2262438 h 2262438"/>
                <a:gd name="connsiteX8" fmla="*/ 0 w 2262438"/>
                <a:gd name="connsiteY8" fmla="*/ 1131219 h 2262438"/>
                <a:gd name="connsiteX9" fmla="*/ 1131219 w 2262438"/>
                <a:gd name="connsiteY9" fmla="*/ 0 h 226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62438" h="2262438">
                  <a:moveTo>
                    <a:pt x="1131218" y="51218"/>
                  </a:moveTo>
                  <a:cubicBezTo>
                    <a:pt x="534750" y="51218"/>
                    <a:pt x="51218" y="534750"/>
                    <a:pt x="51218" y="1131218"/>
                  </a:cubicBezTo>
                  <a:cubicBezTo>
                    <a:pt x="51218" y="1727686"/>
                    <a:pt x="534750" y="2211218"/>
                    <a:pt x="1131218" y="2211218"/>
                  </a:cubicBezTo>
                  <a:cubicBezTo>
                    <a:pt x="1727686" y="2211218"/>
                    <a:pt x="2211218" y="1727686"/>
                    <a:pt x="2211218" y="1131218"/>
                  </a:cubicBezTo>
                  <a:cubicBezTo>
                    <a:pt x="2211218" y="534750"/>
                    <a:pt x="1727686" y="51218"/>
                    <a:pt x="1131218" y="51218"/>
                  </a:cubicBezTo>
                  <a:close/>
                  <a:moveTo>
                    <a:pt x="1131219" y="0"/>
                  </a:moveTo>
                  <a:cubicBezTo>
                    <a:pt x="1755974" y="0"/>
                    <a:pt x="2262438" y="506464"/>
                    <a:pt x="2262438" y="1131219"/>
                  </a:cubicBezTo>
                  <a:cubicBezTo>
                    <a:pt x="2262438" y="1755974"/>
                    <a:pt x="1755974" y="2262438"/>
                    <a:pt x="1131219" y="2262438"/>
                  </a:cubicBezTo>
                  <a:cubicBezTo>
                    <a:pt x="506464" y="2262438"/>
                    <a:pt x="0" y="1755974"/>
                    <a:pt x="0" y="1131219"/>
                  </a:cubicBezTo>
                  <a:cubicBezTo>
                    <a:pt x="0" y="506464"/>
                    <a:pt x="506464" y="0"/>
                    <a:pt x="1131219" y="0"/>
                  </a:cubicBezTo>
                  <a:close/>
                </a:path>
              </a:pathLst>
            </a:custGeom>
            <a:gradFill>
              <a:gsLst>
                <a:gs pos="76000">
                  <a:srgbClr val="BE1DFB"/>
                </a:gs>
                <a:gs pos="27000">
                  <a:srgbClr val="0094FA"/>
                </a:gs>
                <a:gs pos="0">
                  <a:srgbClr val="00ECFE"/>
                </a:gs>
                <a:gs pos="100000">
                  <a:srgbClr val="FC02F9"/>
                </a:gs>
              </a:gsLst>
              <a:lin ang="192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4837"/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4842283" y="2212853"/>
              <a:ext cx="2470231" cy="2470231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0ACFB"/>
                  </a:gs>
                  <a:gs pos="34000">
                    <a:srgbClr val="297BFA"/>
                  </a:gs>
                  <a:gs pos="78000">
                    <a:srgbClr val="9437FB"/>
                  </a:gs>
                  <a:gs pos="100000">
                    <a:srgbClr val="CA18FB"/>
                  </a:gs>
                </a:gsLst>
                <a:lin ang="19200000" scaled="0"/>
              </a:gradFill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2154287" y="2674851"/>
            <a:ext cx="3252337" cy="4461041"/>
            <a:chOff x="8539978" y="1880142"/>
            <a:chExt cx="2286055" cy="3135649"/>
          </a:xfrm>
        </p:grpSpPr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8539978" y="2304940"/>
              <a:ext cx="2286055" cy="2286055"/>
            </a:xfrm>
            <a:prstGeom prst="ellipse">
              <a:avLst/>
            </a:prstGeom>
            <a:gradFill>
              <a:gsLst>
                <a:gs pos="0">
                  <a:srgbClr val="313745"/>
                </a:gs>
                <a:gs pos="100000">
                  <a:srgbClr val="1E222E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5" name="椭圆 84"/>
            <p:cNvSpPr/>
            <p:nvPr/>
          </p:nvSpPr>
          <p:spPr>
            <a:xfrm rot="19558047">
              <a:off x="9156066" y="1880142"/>
              <a:ext cx="1053878" cy="3135649"/>
            </a:xfrm>
            <a:prstGeom prst="ellipse">
              <a:avLst/>
            </a:prstGeom>
            <a:noFill/>
            <a:ln>
              <a:gradFill>
                <a:gsLst>
                  <a:gs pos="78000">
                    <a:schemeClr val="accent1">
                      <a:lumMod val="5000"/>
                      <a:lumOff val="95000"/>
                      <a:alpha val="20000"/>
                    </a:schemeClr>
                  </a:gs>
                  <a:gs pos="87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grpSp>
        <p:nvGrpSpPr>
          <p:cNvPr id="86" name="组合 85"/>
          <p:cNvGrpSpPr>
            <a:grpSpLocks noChangeAspect="1"/>
          </p:cNvGrpSpPr>
          <p:nvPr/>
        </p:nvGrpSpPr>
        <p:grpSpPr>
          <a:xfrm rot="16200000">
            <a:off x="12408587" y="3542047"/>
            <a:ext cx="2798900" cy="2822745"/>
            <a:chOff x="5498567" y="0"/>
            <a:chExt cx="4004719" cy="4038834"/>
          </a:xfrm>
        </p:grpSpPr>
        <p:sp>
          <p:nvSpPr>
            <p:cNvPr id="87" name="椭圆 86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8" name="椭圆 87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9" name="椭圆 88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0" name="椭圆 89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1" name="椭圆 90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2" name="椭圆 91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3" name="椭圆 92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4" name="椭圆 93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5" name="椭圆 94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6" name="椭圆 95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7" name="椭圆 96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8" name="椭圆 97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9" name="椭圆 98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0" name="椭圆 99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1" name="椭圆 100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2" name="椭圆 101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3" name="椭圆 102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4" name="椭圆 103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5" name="椭圆 104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6" name="椭圆 105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7" name="椭圆 106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8" name="椭圆 107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9" name="椭圆 108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0" name="椭圆 109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1" name="椭圆 110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112" name="文本框 111"/>
          <p:cNvSpPr txBox="1"/>
          <p:nvPr/>
        </p:nvSpPr>
        <p:spPr>
          <a:xfrm>
            <a:off x="2406784" y="4478497"/>
            <a:ext cx="2236510" cy="705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984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订单管理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7893327" y="4380443"/>
            <a:ext cx="1502334" cy="880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122" b="1" dirty="0">
                <a:gradFill>
                  <a:gsLst>
                    <a:gs pos="76000">
                      <a:srgbClr val="BE1DFB"/>
                    </a:gs>
                    <a:gs pos="27000">
                      <a:srgbClr val="0094FA"/>
                    </a:gs>
                    <a:gs pos="0">
                      <a:srgbClr val="00ECFE"/>
                    </a:gs>
                    <a:gs pos="100000">
                      <a:srgbClr val="FC02F9"/>
                    </a:gs>
                  </a:gsLst>
                  <a:lin ang="192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回顾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12649948" y="4518169"/>
            <a:ext cx="2236510" cy="705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984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采购管理</a:t>
            </a:r>
          </a:p>
        </p:txBody>
      </p:sp>
      <p:sp>
        <p:nvSpPr>
          <p:cNvPr id="115" name="矩形 114"/>
          <p:cNvSpPr>
            <a:spLocks noChangeArrowheads="1"/>
          </p:cNvSpPr>
          <p:nvPr/>
        </p:nvSpPr>
        <p:spPr bwMode="auto">
          <a:xfrm>
            <a:off x="1507021" y="7506236"/>
            <a:ext cx="4202255" cy="1392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0078" tIns="65039" rIns="130078" bIns="6503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一、  填写 客户及商品 信息</a:t>
            </a:r>
            <a:endParaRPr lang="en-US" altLang="zh-CN" sz="2276" b="1" dirty="0">
              <a:solidFill>
                <a:schemeClr val="bg1"/>
              </a:solidFill>
              <a:sym typeface="微软雅黑" pitchFamily="34" charset="-122"/>
            </a:endParaRPr>
          </a:p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二、  选择 结款方式</a:t>
            </a:r>
            <a:endParaRPr lang="en-US" altLang="zh-CN" sz="2276" b="1" dirty="0">
              <a:solidFill>
                <a:schemeClr val="bg1"/>
              </a:solidFill>
              <a:sym typeface="微软雅黑" pitchFamily="34" charset="-122"/>
            </a:endParaRPr>
          </a:p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三、  选择 配送方式</a:t>
            </a:r>
          </a:p>
        </p:txBody>
      </p:sp>
      <p:sp>
        <p:nvSpPr>
          <p:cNvPr id="117" name="矩形 47"/>
          <p:cNvSpPr>
            <a:spLocks noChangeArrowheads="1"/>
          </p:cNvSpPr>
          <p:nvPr/>
        </p:nvSpPr>
        <p:spPr bwMode="auto">
          <a:xfrm>
            <a:off x="12391704" y="7199138"/>
            <a:ext cx="4202255" cy="1812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0078" tIns="65039" rIns="130078" bIns="6503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一、提交采购申请；</a:t>
            </a:r>
            <a:endParaRPr lang="en-US" altLang="zh-CN" sz="2276" b="1" dirty="0">
              <a:solidFill>
                <a:schemeClr val="bg1"/>
              </a:solidFill>
              <a:sym typeface="微软雅黑" pitchFamily="34" charset="-122"/>
            </a:endParaRPr>
          </a:p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二、等待代理商审核；</a:t>
            </a:r>
            <a:endParaRPr lang="en-US" altLang="zh-CN" sz="2276" b="1" dirty="0">
              <a:solidFill>
                <a:schemeClr val="bg1"/>
              </a:solidFill>
              <a:sym typeface="微软雅黑" pitchFamily="34" charset="-122"/>
            </a:endParaRPr>
          </a:p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三、上传财务凭证；</a:t>
            </a:r>
            <a:endParaRPr lang="en-US" altLang="zh-CN" sz="2276" b="1" dirty="0">
              <a:solidFill>
                <a:schemeClr val="bg1"/>
              </a:solidFill>
              <a:sym typeface="微软雅黑" pitchFamily="34" charset="-122"/>
            </a:endParaRPr>
          </a:p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四、确认入库；</a:t>
            </a:r>
          </a:p>
        </p:txBody>
      </p:sp>
    </p:spTree>
    <p:extLst>
      <p:ext uri="{BB962C8B-B14F-4D97-AF65-F5344CB8AC3E}">
        <p14:creationId xmlns:p14="http://schemas.microsoft.com/office/powerpoint/2010/main" val="96529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21600000">
                                      <p:cBhvr>
                                        <p:cTn id="49" dur="5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-21600000">
                                      <p:cBhvr>
                                        <p:cTn id="51" dur="5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4" grpId="0"/>
      <p:bldP spid="115" grpId="0"/>
      <p:bldP spid="1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 rot="5400000" flipH="1">
            <a:off x="11416951" y="568590"/>
            <a:ext cx="829643" cy="836711"/>
            <a:chOff x="5498567" y="0"/>
            <a:chExt cx="4004719" cy="4038834"/>
          </a:xfrm>
        </p:grpSpPr>
        <p:sp>
          <p:nvSpPr>
            <p:cNvPr id="3" name="椭圆 2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28" name="圆角矩形 27"/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29" name="圆角矩形 28"/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0" name="文本框 29"/>
          <p:cNvSpPr txBox="1"/>
          <p:nvPr/>
        </p:nvSpPr>
        <p:spPr>
          <a:xfrm>
            <a:off x="2415317" y="230964"/>
            <a:ext cx="9900467" cy="968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691" dirty="0">
                <a:solidFill>
                  <a:schemeClr val="bg1"/>
                </a:solidFill>
                <a:latin typeface="+mn-ea"/>
                <a:ea typeface="+mn-ea"/>
              </a:rPr>
              <a:t>JOMOO</a:t>
            </a:r>
            <a:r>
              <a:rPr lang="zh-CN" altLang="en-US" sz="569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门店销售系统</a:t>
            </a:r>
            <a:r>
              <a:rPr lang="en-US" altLang="zh-CN" sz="569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-</a:t>
            </a:r>
            <a:r>
              <a:rPr lang="zh-CN" altLang="en-US" sz="569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直营店</a:t>
            </a:r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2251535" y="-1392787"/>
            <a:ext cx="1024333" cy="1024333"/>
          </a:xfrm>
          <a:prstGeom prst="ellipse">
            <a:avLst/>
          </a:pr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3393484" y="-1335584"/>
            <a:ext cx="1024333" cy="1024333"/>
          </a:xfrm>
          <a:prstGeom prst="ellipse">
            <a:avLst/>
          </a:pr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61" name="组合 60"/>
          <p:cNvGrpSpPr/>
          <p:nvPr/>
        </p:nvGrpSpPr>
        <p:grpSpPr>
          <a:xfrm>
            <a:off x="1920514" y="2674852"/>
            <a:ext cx="3252337" cy="4461041"/>
            <a:chOff x="1346698" y="1880143"/>
            <a:chExt cx="2286055" cy="3135649"/>
          </a:xfrm>
        </p:grpSpPr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1346698" y="2304941"/>
              <a:ext cx="2286055" cy="2286055"/>
            </a:xfrm>
            <a:prstGeom prst="ellipse">
              <a:avLst/>
            </a:prstGeom>
            <a:gradFill>
              <a:gsLst>
                <a:gs pos="0">
                  <a:srgbClr val="313745"/>
                </a:gs>
                <a:gs pos="100000">
                  <a:srgbClr val="1E222E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4" name="椭圆 33"/>
            <p:cNvSpPr/>
            <p:nvPr/>
          </p:nvSpPr>
          <p:spPr>
            <a:xfrm rot="19558047">
              <a:off x="1962786" y="1880143"/>
              <a:ext cx="1053878" cy="3135649"/>
            </a:xfrm>
            <a:prstGeom prst="ellipse">
              <a:avLst/>
            </a:prstGeom>
            <a:noFill/>
            <a:ln>
              <a:gradFill>
                <a:gsLst>
                  <a:gs pos="78000">
                    <a:schemeClr val="accent1">
                      <a:lumMod val="5000"/>
                      <a:lumOff val="95000"/>
                      <a:alpha val="20000"/>
                    </a:schemeClr>
                  </a:gs>
                  <a:gs pos="87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 rot="16200000">
            <a:off x="2174814" y="3542048"/>
            <a:ext cx="2798900" cy="2822745"/>
            <a:chOff x="5498567" y="0"/>
            <a:chExt cx="4004719" cy="4038834"/>
          </a:xfrm>
        </p:grpSpPr>
        <p:sp>
          <p:nvSpPr>
            <p:cNvPr id="36" name="椭圆 35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8" name="椭圆 47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9" name="椭圆 48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3" name="椭圆 52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5" name="椭圆 54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6" name="椭圆 55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0" name="椭圆 59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6366449" y="2511064"/>
            <a:ext cx="4658288" cy="4658288"/>
            <a:chOff x="4669917" y="2020856"/>
            <a:chExt cx="2820632" cy="2820632"/>
          </a:xfrm>
        </p:grpSpPr>
        <p:sp>
          <p:nvSpPr>
            <p:cNvPr id="65" name="椭圆 64"/>
            <p:cNvSpPr>
              <a:spLocks noChangeAspect="1"/>
            </p:cNvSpPr>
            <p:nvPr/>
          </p:nvSpPr>
          <p:spPr>
            <a:xfrm>
              <a:off x="4669917" y="2020856"/>
              <a:ext cx="2820632" cy="2820632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1" name="任意多边形 70"/>
            <p:cNvSpPr>
              <a:spLocks noChangeAspect="1"/>
            </p:cNvSpPr>
            <p:nvPr/>
          </p:nvSpPr>
          <p:spPr>
            <a:xfrm>
              <a:off x="5111802" y="2492693"/>
              <a:ext cx="1922548" cy="1922548"/>
            </a:xfrm>
            <a:custGeom>
              <a:avLst/>
              <a:gdLst>
                <a:gd name="connsiteX0" fmla="*/ 1131218 w 2262438"/>
                <a:gd name="connsiteY0" fmla="*/ 51218 h 2262438"/>
                <a:gd name="connsiteX1" fmla="*/ 51218 w 2262438"/>
                <a:gd name="connsiteY1" fmla="*/ 1131218 h 2262438"/>
                <a:gd name="connsiteX2" fmla="*/ 1131218 w 2262438"/>
                <a:gd name="connsiteY2" fmla="*/ 2211218 h 2262438"/>
                <a:gd name="connsiteX3" fmla="*/ 2211218 w 2262438"/>
                <a:gd name="connsiteY3" fmla="*/ 1131218 h 2262438"/>
                <a:gd name="connsiteX4" fmla="*/ 1131218 w 2262438"/>
                <a:gd name="connsiteY4" fmla="*/ 51218 h 2262438"/>
                <a:gd name="connsiteX5" fmla="*/ 1131219 w 2262438"/>
                <a:gd name="connsiteY5" fmla="*/ 0 h 2262438"/>
                <a:gd name="connsiteX6" fmla="*/ 2262438 w 2262438"/>
                <a:gd name="connsiteY6" fmla="*/ 1131219 h 2262438"/>
                <a:gd name="connsiteX7" fmla="*/ 1131219 w 2262438"/>
                <a:gd name="connsiteY7" fmla="*/ 2262438 h 2262438"/>
                <a:gd name="connsiteX8" fmla="*/ 0 w 2262438"/>
                <a:gd name="connsiteY8" fmla="*/ 1131219 h 2262438"/>
                <a:gd name="connsiteX9" fmla="*/ 1131219 w 2262438"/>
                <a:gd name="connsiteY9" fmla="*/ 0 h 226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62438" h="2262438">
                  <a:moveTo>
                    <a:pt x="1131218" y="51218"/>
                  </a:moveTo>
                  <a:cubicBezTo>
                    <a:pt x="534750" y="51218"/>
                    <a:pt x="51218" y="534750"/>
                    <a:pt x="51218" y="1131218"/>
                  </a:cubicBezTo>
                  <a:cubicBezTo>
                    <a:pt x="51218" y="1727686"/>
                    <a:pt x="534750" y="2211218"/>
                    <a:pt x="1131218" y="2211218"/>
                  </a:cubicBezTo>
                  <a:cubicBezTo>
                    <a:pt x="1727686" y="2211218"/>
                    <a:pt x="2211218" y="1727686"/>
                    <a:pt x="2211218" y="1131218"/>
                  </a:cubicBezTo>
                  <a:cubicBezTo>
                    <a:pt x="2211218" y="534750"/>
                    <a:pt x="1727686" y="51218"/>
                    <a:pt x="1131218" y="51218"/>
                  </a:cubicBezTo>
                  <a:close/>
                  <a:moveTo>
                    <a:pt x="1131219" y="0"/>
                  </a:moveTo>
                  <a:cubicBezTo>
                    <a:pt x="1755974" y="0"/>
                    <a:pt x="2262438" y="506464"/>
                    <a:pt x="2262438" y="1131219"/>
                  </a:cubicBezTo>
                  <a:cubicBezTo>
                    <a:pt x="2262438" y="1755974"/>
                    <a:pt x="1755974" y="2262438"/>
                    <a:pt x="1131219" y="2262438"/>
                  </a:cubicBezTo>
                  <a:cubicBezTo>
                    <a:pt x="506464" y="2262438"/>
                    <a:pt x="0" y="1755974"/>
                    <a:pt x="0" y="1131219"/>
                  </a:cubicBezTo>
                  <a:cubicBezTo>
                    <a:pt x="0" y="506464"/>
                    <a:pt x="506464" y="0"/>
                    <a:pt x="1131219" y="0"/>
                  </a:cubicBezTo>
                  <a:close/>
                </a:path>
              </a:pathLst>
            </a:custGeom>
            <a:gradFill>
              <a:gsLst>
                <a:gs pos="76000">
                  <a:srgbClr val="BE1DFB"/>
                </a:gs>
                <a:gs pos="27000">
                  <a:srgbClr val="0094FA"/>
                </a:gs>
                <a:gs pos="0">
                  <a:srgbClr val="00ECFE"/>
                </a:gs>
                <a:gs pos="100000">
                  <a:srgbClr val="FC02F9"/>
                </a:gs>
              </a:gsLst>
              <a:lin ang="192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4837"/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4842283" y="2212853"/>
              <a:ext cx="2470231" cy="2470231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0ACFB"/>
                  </a:gs>
                  <a:gs pos="34000">
                    <a:srgbClr val="297BFA"/>
                  </a:gs>
                  <a:gs pos="78000">
                    <a:srgbClr val="9437FB"/>
                  </a:gs>
                  <a:gs pos="100000">
                    <a:srgbClr val="CA18FB"/>
                  </a:gs>
                </a:gsLst>
                <a:lin ang="19200000" scaled="0"/>
              </a:gradFill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2154287" y="2674851"/>
            <a:ext cx="3252337" cy="4461041"/>
            <a:chOff x="8539978" y="1880142"/>
            <a:chExt cx="2286055" cy="3135649"/>
          </a:xfrm>
        </p:grpSpPr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8539978" y="2304940"/>
              <a:ext cx="2286055" cy="2286055"/>
            </a:xfrm>
            <a:prstGeom prst="ellipse">
              <a:avLst/>
            </a:prstGeom>
            <a:gradFill>
              <a:gsLst>
                <a:gs pos="0">
                  <a:srgbClr val="313745"/>
                </a:gs>
                <a:gs pos="100000">
                  <a:srgbClr val="1E222E"/>
                </a:gs>
              </a:gsLst>
              <a:lin ang="7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5" name="椭圆 84"/>
            <p:cNvSpPr/>
            <p:nvPr/>
          </p:nvSpPr>
          <p:spPr>
            <a:xfrm rot="19558047">
              <a:off x="9156066" y="1880142"/>
              <a:ext cx="1053878" cy="3135649"/>
            </a:xfrm>
            <a:prstGeom prst="ellipse">
              <a:avLst/>
            </a:prstGeom>
            <a:noFill/>
            <a:ln>
              <a:gradFill>
                <a:gsLst>
                  <a:gs pos="78000">
                    <a:schemeClr val="accent1">
                      <a:lumMod val="5000"/>
                      <a:lumOff val="95000"/>
                      <a:alpha val="20000"/>
                    </a:schemeClr>
                  </a:gs>
                  <a:gs pos="87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grpSp>
        <p:nvGrpSpPr>
          <p:cNvPr id="86" name="组合 85"/>
          <p:cNvGrpSpPr>
            <a:grpSpLocks noChangeAspect="1"/>
          </p:cNvGrpSpPr>
          <p:nvPr/>
        </p:nvGrpSpPr>
        <p:grpSpPr>
          <a:xfrm rot="16200000">
            <a:off x="12408587" y="3542047"/>
            <a:ext cx="2798900" cy="2822745"/>
            <a:chOff x="5498567" y="0"/>
            <a:chExt cx="4004719" cy="4038834"/>
          </a:xfrm>
        </p:grpSpPr>
        <p:sp>
          <p:nvSpPr>
            <p:cNvPr id="87" name="椭圆 86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8" name="椭圆 87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9" name="椭圆 88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0" name="椭圆 89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1" name="椭圆 90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2" name="椭圆 91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3" name="椭圆 92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4" name="椭圆 93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5" name="椭圆 94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6" name="椭圆 95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7" name="椭圆 96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8" name="椭圆 97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9" name="椭圆 98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0" name="椭圆 99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1" name="椭圆 100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2" name="椭圆 101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3" name="椭圆 102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4" name="椭圆 103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5" name="椭圆 104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6" name="椭圆 105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7" name="椭圆 106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8" name="椭圆 107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9" name="椭圆 108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0" name="椭圆 109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1" name="椭圆 110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112" name="文本框 111"/>
          <p:cNvSpPr txBox="1"/>
          <p:nvPr/>
        </p:nvSpPr>
        <p:spPr>
          <a:xfrm>
            <a:off x="2406784" y="4478497"/>
            <a:ext cx="2236510" cy="705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984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订单管理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7893327" y="4380443"/>
            <a:ext cx="1502334" cy="880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122" b="1" dirty="0">
                <a:gradFill>
                  <a:gsLst>
                    <a:gs pos="76000">
                      <a:srgbClr val="BE1DFB"/>
                    </a:gs>
                    <a:gs pos="27000">
                      <a:srgbClr val="0094FA"/>
                    </a:gs>
                    <a:gs pos="0">
                      <a:srgbClr val="00ECFE"/>
                    </a:gs>
                    <a:gs pos="100000">
                      <a:srgbClr val="FC02F9"/>
                    </a:gs>
                  </a:gsLst>
                  <a:lin ang="192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回顾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12649948" y="4518169"/>
            <a:ext cx="2236510" cy="705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984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补货管理</a:t>
            </a:r>
          </a:p>
        </p:txBody>
      </p:sp>
      <p:sp>
        <p:nvSpPr>
          <p:cNvPr id="115" name="矩形 114"/>
          <p:cNvSpPr>
            <a:spLocks noChangeArrowheads="1"/>
          </p:cNvSpPr>
          <p:nvPr/>
        </p:nvSpPr>
        <p:spPr bwMode="auto">
          <a:xfrm>
            <a:off x="1507021" y="7506236"/>
            <a:ext cx="4202255" cy="1392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0078" tIns="65039" rIns="130078" bIns="6503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一、  填写 客户及商品 信息</a:t>
            </a:r>
            <a:endParaRPr lang="en-US" altLang="zh-CN" sz="2276" b="1" dirty="0">
              <a:solidFill>
                <a:schemeClr val="bg1"/>
              </a:solidFill>
              <a:sym typeface="微软雅黑" pitchFamily="34" charset="-122"/>
            </a:endParaRPr>
          </a:p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二、  选择 结款方式</a:t>
            </a:r>
            <a:endParaRPr lang="en-US" altLang="zh-CN" sz="2276" b="1" dirty="0">
              <a:solidFill>
                <a:schemeClr val="bg1"/>
              </a:solidFill>
              <a:sym typeface="微软雅黑" pitchFamily="34" charset="-122"/>
            </a:endParaRPr>
          </a:p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三、  选择 配送方式</a:t>
            </a:r>
          </a:p>
        </p:txBody>
      </p:sp>
      <p:sp>
        <p:nvSpPr>
          <p:cNvPr id="117" name="矩形 47"/>
          <p:cNvSpPr>
            <a:spLocks noChangeArrowheads="1"/>
          </p:cNvSpPr>
          <p:nvPr/>
        </p:nvSpPr>
        <p:spPr bwMode="auto">
          <a:xfrm>
            <a:off x="12466944" y="7506236"/>
            <a:ext cx="4202255" cy="971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0078" tIns="65039" rIns="130078" bIns="6503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一、提交补货单；</a:t>
            </a:r>
            <a:endParaRPr lang="en-US" altLang="zh-CN" sz="2276" b="1" dirty="0">
              <a:solidFill>
                <a:schemeClr val="bg1"/>
              </a:solidFill>
              <a:sym typeface="微软雅黑" pitchFamily="34" charset="-122"/>
            </a:endParaRPr>
          </a:p>
          <a:p>
            <a:pPr defTabSz="1300736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276" b="1" dirty="0">
                <a:solidFill>
                  <a:schemeClr val="bg1"/>
                </a:solidFill>
                <a:sym typeface="微软雅黑" pitchFamily="34" charset="-122"/>
              </a:rPr>
              <a:t>二、仓库审核；</a:t>
            </a:r>
            <a:endParaRPr lang="en-US" altLang="zh-CN" sz="2276" b="1" dirty="0">
              <a:solidFill>
                <a:schemeClr val="bg1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311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21600000">
                                      <p:cBhvr>
                                        <p:cTn id="49" dur="5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-21600000">
                                      <p:cBhvr>
                                        <p:cTn id="51" dur="5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4" grpId="0"/>
      <p:bldP spid="115" grpId="0"/>
      <p:bldP spid="1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椭圆 35"/>
          <p:cNvSpPr>
            <a:spLocks noChangeAspect="1"/>
          </p:cNvSpPr>
          <p:nvPr/>
        </p:nvSpPr>
        <p:spPr>
          <a:xfrm>
            <a:off x="1129911" y="2096487"/>
            <a:ext cx="6746116" cy="6746116"/>
          </a:xfrm>
          <a:prstGeom prst="ellipse">
            <a:avLst/>
          </a:prstGeom>
          <a:solidFill>
            <a:srgbClr val="00ECFE">
              <a:alpha val="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椭圆 34"/>
          <p:cNvSpPr>
            <a:spLocks noChangeAspect="1"/>
          </p:cNvSpPr>
          <p:nvPr/>
        </p:nvSpPr>
        <p:spPr>
          <a:xfrm>
            <a:off x="2066708" y="3046105"/>
            <a:ext cx="4872518" cy="4872518"/>
          </a:xfrm>
          <a:prstGeom prst="ellipse">
            <a:avLst/>
          </a:prstGeom>
          <a:solidFill>
            <a:srgbClr val="00ECFE">
              <a:alpha val="1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2964182" y="3930758"/>
            <a:ext cx="3077577" cy="3077577"/>
          </a:xfrm>
          <a:prstGeom prst="ellipse">
            <a:avLst/>
          </a:prstGeom>
          <a:solidFill>
            <a:srgbClr val="00ECFE"/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 rot="5400000" flipH="1">
            <a:off x="8261567" y="423979"/>
            <a:ext cx="829643" cy="836711"/>
            <a:chOff x="5498567" y="0"/>
            <a:chExt cx="4004719" cy="4038834"/>
          </a:xfrm>
        </p:grpSpPr>
        <p:sp>
          <p:nvSpPr>
            <p:cNvPr id="40" name="椭圆 39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8" name="椭圆 47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9" name="椭圆 48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3" name="椭圆 52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5" name="椭圆 54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6" name="椭圆 55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0" name="椭圆 59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1" name="椭圆 60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2" name="椭圆 61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3" name="椭圆 62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4" name="椭圆 63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65" name="圆角矩形 64"/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6" name="圆角矩形 65"/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393698" y="360466"/>
            <a:ext cx="4560864" cy="968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69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系统上线要求</a:t>
            </a:r>
            <a:endParaRPr lang="zh-CN" altLang="en-US" sz="569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8" name="椭圆 67"/>
          <p:cNvSpPr>
            <a:spLocks noChangeAspect="1"/>
          </p:cNvSpPr>
          <p:nvPr/>
        </p:nvSpPr>
        <p:spPr>
          <a:xfrm>
            <a:off x="2251535" y="-1392787"/>
            <a:ext cx="1024333" cy="1024333"/>
          </a:xfrm>
          <a:prstGeom prst="ellipse">
            <a:avLst/>
          </a:pr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9" name="椭圆 68"/>
          <p:cNvSpPr>
            <a:spLocks noChangeAspect="1"/>
          </p:cNvSpPr>
          <p:nvPr/>
        </p:nvSpPr>
        <p:spPr>
          <a:xfrm>
            <a:off x="3393484" y="-1335584"/>
            <a:ext cx="1024333" cy="1024333"/>
          </a:xfrm>
          <a:prstGeom prst="ellipse">
            <a:avLst/>
          </a:pr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4" name="圆角矩形 73"/>
          <p:cNvSpPr/>
          <p:nvPr/>
        </p:nvSpPr>
        <p:spPr>
          <a:xfrm rot="5400000">
            <a:off x="12777200" y="777945"/>
            <a:ext cx="65044" cy="8194667"/>
          </a:xfrm>
          <a:prstGeom prst="roundRect">
            <a:avLst>
              <a:gd name="adj" fmla="val 41696"/>
            </a:avLst>
          </a:prstGeom>
          <a:gradFill>
            <a:gsLst>
              <a:gs pos="76000">
                <a:srgbClr val="BE1DFB"/>
              </a:gs>
              <a:gs pos="27000">
                <a:srgbClr val="0094FA"/>
              </a:gs>
              <a:gs pos="0">
                <a:srgbClr val="00ECFE"/>
              </a:gs>
              <a:gs pos="100000">
                <a:srgbClr val="FC02F9"/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8311699" y="3309100"/>
            <a:ext cx="6636752" cy="10556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260" b="1" dirty="0">
                <a:gradFill>
                  <a:gsLst>
                    <a:gs pos="21000">
                      <a:srgbClr val="00ECFE"/>
                    </a:gs>
                    <a:gs pos="80000">
                      <a:srgbClr val="0094FA"/>
                    </a:gs>
                  </a:gsLst>
                  <a:lin ang="18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zh-CN" altLang="en-US" sz="6260" b="1" dirty="0">
                <a:gradFill>
                  <a:gsLst>
                    <a:gs pos="4425">
                      <a:schemeClr val="bg1"/>
                    </a:gs>
                    <a:gs pos="75000">
                      <a:schemeClr val="bg1">
                        <a:lumMod val="85000"/>
                      </a:schemeClr>
                    </a:gs>
                    <a:gs pos="94000">
                      <a:srgbClr val="0094FA"/>
                    </a:gs>
                  </a:gsLst>
                  <a:lin ang="18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我们需要做什么</a:t>
            </a:r>
            <a:r>
              <a:rPr lang="en-US" altLang="zh-CN" sz="6260" b="1" dirty="0">
                <a:gradFill>
                  <a:gsLst>
                    <a:gs pos="4425">
                      <a:schemeClr val="bg1"/>
                    </a:gs>
                    <a:gs pos="75000">
                      <a:schemeClr val="bg1">
                        <a:lumMod val="85000"/>
                      </a:schemeClr>
                    </a:gs>
                    <a:gs pos="94000">
                      <a:srgbClr val="0094FA"/>
                    </a:gs>
                  </a:gsLst>
                  <a:lin ang="1800000" scaled="0"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?</a:t>
            </a:r>
            <a:endParaRPr lang="zh-CN" altLang="en-US" sz="6260" b="1" dirty="0">
              <a:gradFill>
                <a:gsLst>
                  <a:gs pos="4425">
                    <a:schemeClr val="bg1"/>
                  </a:gs>
                  <a:gs pos="75000">
                    <a:schemeClr val="bg1">
                      <a:lumMod val="85000"/>
                    </a:schemeClr>
                  </a:gs>
                  <a:gs pos="94000">
                    <a:srgbClr val="0094FA"/>
                  </a:gs>
                </a:gsLst>
                <a:lin ang="1800000" scaled="0"/>
              </a:gra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6" name="Freeform 48"/>
          <p:cNvSpPr>
            <a:spLocks noChangeAspect="1" noEditPoints="1"/>
          </p:cNvSpPr>
          <p:nvPr/>
        </p:nvSpPr>
        <p:spPr bwMode="auto">
          <a:xfrm>
            <a:off x="3884172" y="4756029"/>
            <a:ext cx="1197380" cy="1146132"/>
          </a:xfrm>
          <a:custGeom>
            <a:avLst/>
            <a:gdLst>
              <a:gd name="T0" fmla="*/ 419 w 628"/>
              <a:gd name="T1" fmla="*/ 232 h 600"/>
              <a:gd name="T2" fmla="*/ 411 w 628"/>
              <a:gd name="T3" fmla="*/ 249 h 600"/>
              <a:gd name="T4" fmla="*/ 408 w 628"/>
              <a:gd name="T5" fmla="*/ 261 h 600"/>
              <a:gd name="T6" fmla="*/ 409 w 628"/>
              <a:gd name="T7" fmla="*/ 283 h 600"/>
              <a:gd name="T8" fmla="*/ 417 w 628"/>
              <a:gd name="T9" fmla="*/ 304 h 600"/>
              <a:gd name="T10" fmla="*/ 424 w 628"/>
              <a:gd name="T11" fmla="*/ 315 h 600"/>
              <a:gd name="T12" fmla="*/ 441 w 628"/>
              <a:gd name="T13" fmla="*/ 330 h 600"/>
              <a:gd name="T14" fmla="*/ 453 w 628"/>
              <a:gd name="T15" fmla="*/ 335 h 600"/>
              <a:gd name="T16" fmla="*/ 478 w 628"/>
              <a:gd name="T17" fmla="*/ 200 h 600"/>
              <a:gd name="T18" fmla="*/ 449 w 628"/>
              <a:gd name="T19" fmla="*/ 206 h 600"/>
              <a:gd name="T20" fmla="*/ 433 w 628"/>
              <a:gd name="T21" fmla="*/ 216 h 600"/>
              <a:gd name="T22" fmla="*/ 425 w 628"/>
              <a:gd name="T23" fmla="*/ 224 h 600"/>
              <a:gd name="T24" fmla="*/ 384 w 628"/>
              <a:gd name="T25" fmla="*/ 70 h 600"/>
              <a:gd name="T26" fmla="*/ 314 w 628"/>
              <a:gd name="T27" fmla="*/ 140 h 600"/>
              <a:gd name="T28" fmla="*/ 379 w 628"/>
              <a:gd name="T29" fmla="*/ 283 h 600"/>
              <a:gd name="T30" fmla="*/ 379 w 628"/>
              <a:gd name="T31" fmla="*/ 254 h 600"/>
              <a:gd name="T32" fmla="*/ 359 w 628"/>
              <a:gd name="T33" fmla="*/ 154 h 600"/>
              <a:gd name="T34" fmla="*/ 250 w 628"/>
              <a:gd name="T35" fmla="*/ 270 h 600"/>
              <a:gd name="T36" fmla="*/ 314 w 628"/>
              <a:gd name="T37" fmla="*/ 396 h 600"/>
              <a:gd name="T38" fmla="*/ 282 w 628"/>
              <a:gd name="T39" fmla="*/ 400 h 600"/>
              <a:gd name="T40" fmla="*/ 267 w 628"/>
              <a:gd name="T41" fmla="*/ 382 h 600"/>
              <a:gd name="T42" fmla="*/ 257 w 628"/>
              <a:gd name="T43" fmla="*/ 374 h 600"/>
              <a:gd name="T44" fmla="*/ 214 w 628"/>
              <a:gd name="T45" fmla="*/ 356 h 600"/>
              <a:gd name="T46" fmla="*/ 195 w 628"/>
              <a:gd name="T47" fmla="*/ 354 h 600"/>
              <a:gd name="T48" fmla="*/ 0 w 628"/>
              <a:gd name="T49" fmla="*/ 600 h 600"/>
              <a:gd name="T50" fmla="*/ 83 w 628"/>
              <a:gd name="T51" fmla="*/ 454 h 600"/>
              <a:gd name="T52" fmla="*/ 216 w 628"/>
              <a:gd name="T53" fmla="*/ 454 h 600"/>
              <a:gd name="T54" fmla="*/ 301 w 628"/>
              <a:gd name="T55" fmla="*/ 600 h 600"/>
              <a:gd name="T56" fmla="*/ 282 w 628"/>
              <a:gd name="T57" fmla="*/ 400 h 600"/>
              <a:gd name="T58" fmla="*/ 433 w 628"/>
              <a:gd name="T59" fmla="*/ 354 h 600"/>
              <a:gd name="T60" fmla="*/ 413 w 628"/>
              <a:gd name="T61" fmla="*/ 356 h 600"/>
              <a:gd name="T62" fmla="*/ 361 w 628"/>
              <a:gd name="T63" fmla="*/ 382 h 600"/>
              <a:gd name="T64" fmla="*/ 353 w 628"/>
              <a:gd name="T65" fmla="*/ 391 h 600"/>
              <a:gd name="T66" fmla="*/ 389 w 628"/>
              <a:gd name="T67" fmla="*/ 600 h 600"/>
              <a:gd name="T68" fmla="*/ 410 w 628"/>
              <a:gd name="T69" fmla="*/ 600 h 600"/>
              <a:gd name="T70" fmla="*/ 564 w 628"/>
              <a:gd name="T71" fmla="*/ 454 h 600"/>
              <a:gd name="T72" fmla="*/ 628 w 628"/>
              <a:gd name="T73" fmla="*/ 460 h 600"/>
              <a:gd name="T74" fmla="*/ 151 w 628"/>
              <a:gd name="T75" fmla="*/ 340 h 600"/>
              <a:gd name="T76" fmla="*/ 186 w 628"/>
              <a:gd name="T77" fmla="*/ 330 h 600"/>
              <a:gd name="T78" fmla="*/ 196 w 628"/>
              <a:gd name="T79" fmla="*/ 323 h 600"/>
              <a:gd name="T80" fmla="*/ 216 w 628"/>
              <a:gd name="T81" fmla="*/ 295 h 600"/>
              <a:gd name="T82" fmla="*/ 219 w 628"/>
              <a:gd name="T83" fmla="*/ 281 h 600"/>
              <a:gd name="T84" fmla="*/ 219 w 628"/>
              <a:gd name="T85" fmla="*/ 258 h 600"/>
              <a:gd name="T86" fmla="*/ 214 w 628"/>
              <a:gd name="T87" fmla="*/ 241 h 600"/>
              <a:gd name="T88" fmla="*/ 208 w 628"/>
              <a:gd name="T89" fmla="*/ 231 h 600"/>
              <a:gd name="T90" fmla="*/ 195 w 628"/>
              <a:gd name="T91" fmla="*/ 217 h 600"/>
              <a:gd name="T92" fmla="*/ 186 w 628"/>
              <a:gd name="T93" fmla="*/ 210 h 600"/>
              <a:gd name="T94" fmla="*/ 151 w 628"/>
              <a:gd name="T95" fmla="*/ 2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8" h="600">
                <a:moveTo>
                  <a:pt x="425" y="224"/>
                </a:moveTo>
                <a:cubicBezTo>
                  <a:pt x="423" y="226"/>
                  <a:pt x="421" y="229"/>
                  <a:pt x="420" y="231"/>
                </a:cubicBezTo>
                <a:cubicBezTo>
                  <a:pt x="419" y="231"/>
                  <a:pt x="419" y="232"/>
                  <a:pt x="419" y="232"/>
                </a:cubicBezTo>
                <a:cubicBezTo>
                  <a:pt x="418" y="234"/>
                  <a:pt x="416" y="236"/>
                  <a:pt x="415" y="239"/>
                </a:cubicBezTo>
                <a:cubicBezTo>
                  <a:pt x="415" y="240"/>
                  <a:pt x="414" y="240"/>
                  <a:pt x="414" y="241"/>
                </a:cubicBezTo>
                <a:cubicBezTo>
                  <a:pt x="413" y="244"/>
                  <a:pt x="412" y="246"/>
                  <a:pt x="411" y="249"/>
                </a:cubicBezTo>
                <a:cubicBezTo>
                  <a:pt x="411" y="249"/>
                  <a:pt x="411" y="250"/>
                  <a:pt x="411" y="250"/>
                </a:cubicBezTo>
                <a:cubicBezTo>
                  <a:pt x="410" y="253"/>
                  <a:pt x="409" y="255"/>
                  <a:pt x="409" y="258"/>
                </a:cubicBezTo>
                <a:cubicBezTo>
                  <a:pt x="409" y="259"/>
                  <a:pt x="409" y="260"/>
                  <a:pt x="408" y="261"/>
                </a:cubicBezTo>
                <a:cubicBezTo>
                  <a:pt x="408" y="264"/>
                  <a:pt x="408" y="267"/>
                  <a:pt x="408" y="270"/>
                </a:cubicBezTo>
                <a:cubicBezTo>
                  <a:pt x="408" y="274"/>
                  <a:pt x="408" y="278"/>
                  <a:pt x="409" y="281"/>
                </a:cubicBezTo>
                <a:cubicBezTo>
                  <a:pt x="409" y="282"/>
                  <a:pt x="409" y="283"/>
                  <a:pt x="409" y="283"/>
                </a:cubicBezTo>
                <a:cubicBezTo>
                  <a:pt x="410" y="287"/>
                  <a:pt x="411" y="290"/>
                  <a:pt x="412" y="293"/>
                </a:cubicBezTo>
                <a:cubicBezTo>
                  <a:pt x="412" y="294"/>
                  <a:pt x="412" y="294"/>
                  <a:pt x="412" y="295"/>
                </a:cubicBezTo>
                <a:cubicBezTo>
                  <a:pt x="414" y="298"/>
                  <a:pt x="415" y="301"/>
                  <a:pt x="417" y="304"/>
                </a:cubicBezTo>
                <a:cubicBezTo>
                  <a:pt x="417" y="305"/>
                  <a:pt x="417" y="305"/>
                  <a:pt x="418" y="306"/>
                </a:cubicBezTo>
                <a:cubicBezTo>
                  <a:pt x="420" y="309"/>
                  <a:pt x="422" y="312"/>
                  <a:pt x="424" y="315"/>
                </a:cubicBezTo>
                <a:cubicBezTo>
                  <a:pt x="424" y="315"/>
                  <a:pt x="424" y="315"/>
                  <a:pt x="424" y="315"/>
                </a:cubicBezTo>
                <a:cubicBezTo>
                  <a:pt x="427" y="318"/>
                  <a:pt x="429" y="320"/>
                  <a:pt x="432" y="323"/>
                </a:cubicBezTo>
                <a:cubicBezTo>
                  <a:pt x="432" y="323"/>
                  <a:pt x="432" y="323"/>
                  <a:pt x="432" y="323"/>
                </a:cubicBezTo>
                <a:cubicBezTo>
                  <a:pt x="435" y="326"/>
                  <a:pt x="438" y="328"/>
                  <a:pt x="441" y="330"/>
                </a:cubicBezTo>
                <a:cubicBezTo>
                  <a:pt x="442" y="330"/>
                  <a:pt x="442" y="330"/>
                  <a:pt x="442" y="330"/>
                </a:cubicBezTo>
                <a:cubicBezTo>
                  <a:pt x="446" y="332"/>
                  <a:pt x="449" y="334"/>
                  <a:pt x="452" y="335"/>
                </a:cubicBezTo>
                <a:cubicBezTo>
                  <a:pt x="453" y="335"/>
                  <a:pt x="453" y="335"/>
                  <a:pt x="453" y="335"/>
                </a:cubicBezTo>
                <a:cubicBezTo>
                  <a:pt x="461" y="338"/>
                  <a:pt x="469" y="340"/>
                  <a:pt x="478" y="340"/>
                </a:cubicBezTo>
                <a:cubicBezTo>
                  <a:pt x="516" y="340"/>
                  <a:pt x="547" y="309"/>
                  <a:pt x="547" y="270"/>
                </a:cubicBezTo>
                <a:cubicBezTo>
                  <a:pt x="547" y="231"/>
                  <a:pt x="516" y="200"/>
                  <a:pt x="478" y="200"/>
                </a:cubicBezTo>
                <a:cubicBezTo>
                  <a:pt x="468" y="200"/>
                  <a:pt x="458" y="202"/>
                  <a:pt x="450" y="206"/>
                </a:cubicBezTo>
                <a:cubicBezTo>
                  <a:pt x="450" y="206"/>
                  <a:pt x="450" y="206"/>
                  <a:pt x="450" y="206"/>
                </a:cubicBezTo>
                <a:cubicBezTo>
                  <a:pt x="449" y="206"/>
                  <a:pt x="449" y="206"/>
                  <a:pt x="449" y="206"/>
                </a:cubicBezTo>
                <a:cubicBezTo>
                  <a:pt x="446" y="208"/>
                  <a:pt x="444" y="209"/>
                  <a:pt x="442" y="210"/>
                </a:cubicBezTo>
                <a:cubicBezTo>
                  <a:pt x="441" y="210"/>
                  <a:pt x="441" y="211"/>
                  <a:pt x="440" y="211"/>
                </a:cubicBezTo>
                <a:cubicBezTo>
                  <a:pt x="438" y="213"/>
                  <a:pt x="435" y="215"/>
                  <a:pt x="433" y="216"/>
                </a:cubicBezTo>
                <a:cubicBezTo>
                  <a:pt x="433" y="217"/>
                  <a:pt x="432" y="217"/>
                  <a:pt x="432" y="217"/>
                </a:cubicBezTo>
                <a:cubicBezTo>
                  <a:pt x="430" y="219"/>
                  <a:pt x="428" y="221"/>
                  <a:pt x="426" y="223"/>
                </a:cubicBezTo>
                <a:cubicBezTo>
                  <a:pt x="426" y="223"/>
                  <a:pt x="425" y="224"/>
                  <a:pt x="425" y="224"/>
                </a:cubicBezTo>
                <a:close/>
                <a:moveTo>
                  <a:pt x="314" y="140"/>
                </a:moveTo>
                <a:lnTo>
                  <a:pt x="314" y="140"/>
                </a:lnTo>
                <a:cubicBezTo>
                  <a:pt x="353" y="140"/>
                  <a:pt x="384" y="108"/>
                  <a:pt x="384" y="70"/>
                </a:cubicBezTo>
                <a:cubicBezTo>
                  <a:pt x="384" y="31"/>
                  <a:pt x="353" y="0"/>
                  <a:pt x="314" y="0"/>
                </a:cubicBezTo>
                <a:cubicBezTo>
                  <a:pt x="275" y="0"/>
                  <a:pt x="244" y="31"/>
                  <a:pt x="244" y="70"/>
                </a:cubicBezTo>
                <a:cubicBezTo>
                  <a:pt x="244" y="108"/>
                  <a:pt x="275" y="140"/>
                  <a:pt x="314" y="140"/>
                </a:cubicBezTo>
                <a:close/>
                <a:moveTo>
                  <a:pt x="379" y="336"/>
                </a:moveTo>
                <a:lnTo>
                  <a:pt x="379" y="336"/>
                </a:lnTo>
                <a:lnTo>
                  <a:pt x="379" y="283"/>
                </a:lnTo>
                <a:cubicBezTo>
                  <a:pt x="379" y="279"/>
                  <a:pt x="378" y="274"/>
                  <a:pt x="378" y="270"/>
                </a:cubicBezTo>
                <a:cubicBezTo>
                  <a:pt x="378" y="266"/>
                  <a:pt x="379" y="262"/>
                  <a:pt x="379" y="257"/>
                </a:cubicBezTo>
                <a:lnTo>
                  <a:pt x="379" y="254"/>
                </a:lnTo>
                <a:lnTo>
                  <a:pt x="380" y="254"/>
                </a:lnTo>
                <a:cubicBezTo>
                  <a:pt x="385" y="223"/>
                  <a:pt x="404" y="197"/>
                  <a:pt x="431" y="183"/>
                </a:cubicBezTo>
                <a:cubicBezTo>
                  <a:pt x="412" y="165"/>
                  <a:pt x="387" y="154"/>
                  <a:pt x="359" y="154"/>
                </a:cubicBezTo>
                <a:lnTo>
                  <a:pt x="269" y="154"/>
                </a:lnTo>
                <a:cubicBezTo>
                  <a:pt x="241" y="154"/>
                  <a:pt x="216" y="165"/>
                  <a:pt x="197" y="183"/>
                </a:cubicBezTo>
                <a:cubicBezTo>
                  <a:pt x="228" y="199"/>
                  <a:pt x="250" y="232"/>
                  <a:pt x="250" y="270"/>
                </a:cubicBezTo>
                <a:cubicBezTo>
                  <a:pt x="250" y="278"/>
                  <a:pt x="249" y="285"/>
                  <a:pt x="247" y="293"/>
                </a:cubicBezTo>
                <a:lnTo>
                  <a:pt x="247" y="335"/>
                </a:lnTo>
                <a:cubicBezTo>
                  <a:pt x="276" y="347"/>
                  <a:pt x="299" y="369"/>
                  <a:pt x="314" y="396"/>
                </a:cubicBezTo>
                <a:cubicBezTo>
                  <a:pt x="328" y="369"/>
                  <a:pt x="352" y="348"/>
                  <a:pt x="379" y="336"/>
                </a:cubicBezTo>
                <a:close/>
                <a:moveTo>
                  <a:pt x="282" y="400"/>
                </a:moveTo>
                <a:lnTo>
                  <a:pt x="282" y="400"/>
                </a:lnTo>
                <a:cubicBezTo>
                  <a:pt x="280" y="397"/>
                  <a:pt x="278" y="394"/>
                  <a:pt x="275" y="391"/>
                </a:cubicBezTo>
                <a:cubicBezTo>
                  <a:pt x="275" y="390"/>
                  <a:pt x="274" y="390"/>
                  <a:pt x="274" y="390"/>
                </a:cubicBezTo>
                <a:cubicBezTo>
                  <a:pt x="272" y="387"/>
                  <a:pt x="270" y="385"/>
                  <a:pt x="267" y="382"/>
                </a:cubicBezTo>
                <a:cubicBezTo>
                  <a:pt x="267" y="382"/>
                  <a:pt x="266" y="382"/>
                  <a:pt x="266" y="381"/>
                </a:cubicBezTo>
                <a:cubicBezTo>
                  <a:pt x="263" y="379"/>
                  <a:pt x="261" y="377"/>
                  <a:pt x="258" y="375"/>
                </a:cubicBezTo>
                <a:cubicBezTo>
                  <a:pt x="257" y="374"/>
                  <a:pt x="257" y="374"/>
                  <a:pt x="257" y="374"/>
                </a:cubicBezTo>
                <a:cubicBezTo>
                  <a:pt x="247" y="367"/>
                  <a:pt x="237" y="362"/>
                  <a:pt x="225" y="359"/>
                </a:cubicBezTo>
                <a:cubicBezTo>
                  <a:pt x="223" y="358"/>
                  <a:pt x="220" y="357"/>
                  <a:pt x="218" y="357"/>
                </a:cubicBezTo>
                <a:cubicBezTo>
                  <a:pt x="217" y="356"/>
                  <a:pt x="215" y="356"/>
                  <a:pt x="214" y="356"/>
                </a:cubicBezTo>
                <a:cubicBezTo>
                  <a:pt x="212" y="356"/>
                  <a:pt x="210" y="355"/>
                  <a:pt x="208" y="355"/>
                </a:cubicBezTo>
                <a:cubicBezTo>
                  <a:pt x="207" y="355"/>
                  <a:pt x="206" y="355"/>
                  <a:pt x="205" y="355"/>
                </a:cubicBezTo>
                <a:cubicBezTo>
                  <a:pt x="202" y="354"/>
                  <a:pt x="199" y="354"/>
                  <a:pt x="195" y="354"/>
                </a:cubicBezTo>
                <a:lnTo>
                  <a:pt x="105" y="354"/>
                </a:lnTo>
                <a:cubicBezTo>
                  <a:pt x="47" y="354"/>
                  <a:pt x="0" y="401"/>
                  <a:pt x="0" y="460"/>
                </a:cubicBezTo>
                <a:lnTo>
                  <a:pt x="0" y="600"/>
                </a:lnTo>
                <a:lnTo>
                  <a:pt x="62" y="600"/>
                </a:lnTo>
                <a:lnTo>
                  <a:pt x="62" y="454"/>
                </a:lnTo>
                <a:lnTo>
                  <a:pt x="83" y="454"/>
                </a:lnTo>
                <a:lnTo>
                  <a:pt x="83" y="600"/>
                </a:lnTo>
                <a:lnTo>
                  <a:pt x="216" y="600"/>
                </a:lnTo>
                <a:lnTo>
                  <a:pt x="216" y="454"/>
                </a:lnTo>
                <a:lnTo>
                  <a:pt x="237" y="454"/>
                </a:lnTo>
                <a:lnTo>
                  <a:pt x="237" y="600"/>
                </a:lnTo>
                <a:lnTo>
                  <a:pt x="301" y="600"/>
                </a:lnTo>
                <a:lnTo>
                  <a:pt x="301" y="460"/>
                </a:lnTo>
                <a:cubicBezTo>
                  <a:pt x="301" y="437"/>
                  <a:pt x="294" y="417"/>
                  <a:pt x="282" y="400"/>
                </a:cubicBezTo>
                <a:cubicBezTo>
                  <a:pt x="282" y="400"/>
                  <a:pt x="282" y="400"/>
                  <a:pt x="282" y="400"/>
                </a:cubicBezTo>
                <a:close/>
                <a:moveTo>
                  <a:pt x="523" y="354"/>
                </a:moveTo>
                <a:lnTo>
                  <a:pt x="523" y="354"/>
                </a:lnTo>
                <a:lnTo>
                  <a:pt x="433" y="354"/>
                </a:lnTo>
                <a:cubicBezTo>
                  <a:pt x="429" y="354"/>
                  <a:pt x="426" y="354"/>
                  <a:pt x="423" y="355"/>
                </a:cubicBezTo>
                <a:cubicBezTo>
                  <a:pt x="422" y="355"/>
                  <a:pt x="421" y="355"/>
                  <a:pt x="420" y="355"/>
                </a:cubicBezTo>
                <a:cubicBezTo>
                  <a:pt x="418" y="355"/>
                  <a:pt x="415" y="356"/>
                  <a:pt x="413" y="356"/>
                </a:cubicBezTo>
                <a:cubicBezTo>
                  <a:pt x="412" y="356"/>
                  <a:pt x="411" y="356"/>
                  <a:pt x="410" y="357"/>
                </a:cubicBezTo>
                <a:cubicBezTo>
                  <a:pt x="408" y="357"/>
                  <a:pt x="405" y="358"/>
                  <a:pt x="403" y="358"/>
                </a:cubicBezTo>
                <a:cubicBezTo>
                  <a:pt x="387" y="363"/>
                  <a:pt x="373" y="371"/>
                  <a:pt x="361" y="382"/>
                </a:cubicBezTo>
                <a:cubicBezTo>
                  <a:pt x="361" y="382"/>
                  <a:pt x="361" y="382"/>
                  <a:pt x="361" y="383"/>
                </a:cubicBezTo>
                <a:cubicBezTo>
                  <a:pt x="358" y="385"/>
                  <a:pt x="356" y="388"/>
                  <a:pt x="353" y="390"/>
                </a:cubicBezTo>
                <a:cubicBezTo>
                  <a:pt x="353" y="390"/>
                  <a:pt x="353" y="391"/>
                  <a:pt x="353" y="391"/>
                </a:cubicBezTo>
                <a:cubicBezTo>
                  <a:pt x="337" y="409"/>
                  <a:pt x="327" y="433"/>
                  <a:pt x="327" y="460"/>
                </a:cubicBezTo>
                <a:lnTo>
                  <a:pt x="327" y="600"/>
                </a:lnTo>
                <a:lnTo>
                  <a:pt x="389" y="600"/>
                </a:lnTo>
                <a:lnTo>
                  <a:pt x="389" y="454"/>
                </a:lnTo>
                <a:lnTo>
                  <a:pt x="410" y="454"/>
                </a:lnTo>
                <a:lnTo>
                  <a:pt x="410" y="600"/>
                </a:lnTo>
                <a:lnTo>
                  <a:pt x="543" y="600"/>
                </a:lnTo>
                <a:lnTo>
                  <a:pt x="543" y="454"/>
                </a:lnTo>
                <a:lnTo>
                  <a:pt x="564" y="454"/>
                </a:lnTo>
                <a:lnTo>
                  <a:pt x="564" y="600"/>
                </a:lnTo>
                <a:lnTo>
                  <a:pt x="628" y="600"/>
                </a:lnTo>
                <a:lnTo>
                  <a:pt x="628" y="460"/>
                </a:lnTo>
                <a:cubicBezTo>
                  <a:pt x="628" y="401"/>
                  <a:pt x="581" y="354"/>
                  <a:pt x="523" y="354"/>
                </a:cubicBezTo>
                <a:close/>
                <a:moveTo>
                  <a:pt x="151" y="340"/>
                </a:moveTo>
                <a:lnTo>
                  <a:pt x="151" y="340"/>
                </a:lnTo>
                <a:cubicBezTo>
                  <a:pt x="159" y="340"/>
                  <a:pt x="167" y="338"/>
                  <a:pt x="175" y="335"/>
                </a:cubicBezTo>
                <a:cubicBezTo>
                  <a:pt x="175" y="335"/>
                  <a:pt x="175" y="335"/>
                  <a:pt x="176" y="335"/>
                </a:cubicBezTo>
                <a:cubicBezTo>
                  <a:pt x="179" y="334"/>
                  <a:pt x="183" y="332"/>
                  <a:pt x="186" y="330"/>
                </a:cubicBezTo>
                <a:cubicBezTo>
                  <a:pt x="186" y="330"/>
                  <a:pt x="186" y="330"/>
                  <a:pt x="186" y="330"/>
                </a:cubicBezTo>
                <a:cubicBezTo>
                  <a:pt x="190" y="328"/>
                  <a:pt x="193" y="326"/>
                  <a:pt x="196" y="323"/>
                </a:cubicBezTo>
                <a:cubicBezTo>
                  <a:pt x="196" y="323"/>
                  <a:pt x="196" y="323"/>
                  <a:pt x="196" y="323"/>
                </a:cubicBezTo>
                <a:cubicBezTo>
                  <a:pt x="202" y="318"/>
                  <a:pt x="206" y="312"/>
                  <a:pt x="210" y="306"/>
                </a:cubicBezTo>
                <a:cubicBezTo>
                  <a:pt x="211" y="305"/>
                  <a:pt x="211" y="305"/>
                  <a:pt x="211" y="304"/>
                </a:cubicBezTo>
                <a:cubicBezTo>
                  <a:pt x="213" y="301"/>
                  <a:pt x="214" y="298"/>
                  <a:pt x="216" y="295"/>
                </a:cubicBezTo>
                <a:cubicBezTo>
                  <a:pt x="216" y="294"/>
                  <a:pt x="216" y="294"/>
                  <a:pt x="216" y="293"/>
                </a:cubicBezTo>
                <a:cubicBezTo>
                  <a:pt x="217" y="290"/>
                  <a:pt x="218" y="287"/>
                  <a:pt x="219" y="283"/>
                </a:cubicBezTo>
                <a:cubicBezTo>
                  <a:pt x="219" y="282"/>
                  <a:pt x="219" y="282"/>
                  <a:pt x="219" y="281"/>
                </a:cubicBezTo>
                <a:cubicBezTo>
                  <a:pt x="220" y="278"/>
                  <a:pt x="220" y="274"/>
                  <a:pt x="220" y="270"/>
                </a:cubicBezTo>
                <a:cubicBezTo>
                  <a:pt x="220" y="267"/>
                  <a:pt x="220" y="264"/>
                  <a:pt x="220" y="261"/>
                </a:cubicBezTo>
                <a:cubicBezTo>
                  <a:pt x="219" y="260"/>
                  <a:pt x="219" y="259"/>
                  <a:pt x="219" y="258"/>
                </a:cubicBezTo>
                <a:cubicBezTo>
                  <a:pt x="219" y="255"/>
                  <a:pt x="218" y="252"/>
                  <a:pt x="217" y="250"/>
                </a:cubicBezTo>
                <a:cubicBezTo>
                  <a:pt x="217" y="249"/>
                  <a:pt x="217" y="249"/>
                  <a:pt x="217" y="249"/>
                </a:cubicBezTo>
                <a:cubicBezTo>
                  <a:pt x="216" y="246"/>
                  <a:pt x="215" y="244"/>
                  <a:pt x="214" y="241"/>
                </a:cubicBezTo>
                <a:cubicBezTo>
                  <a:pt x="214" y="240"/>
                  <a:pt x="213" y="240"/>
                  <a:pt x="213" y="239"/>
                </a:cubicBezTo>
                <a:cubicBezTo>
                  <a:pt x="212" y="236"/>
                  <a:pt x="210" y="234"/>
                  <a:pt x="209" y="231"/>
                </a:cubicBezTo>
                <a:lnTo>
                  <a:pt x="208" y="231"/>
                </a:lnTo>
                <a:cubicBezTo>
                  <a:pt x="207" y="229"/>
                  <a:pt x="205" y="226"/>
                  <a:pt x="203" y="224"/>
                </a:cubicBezTo>
                <a:cubicBezTo>
                  <a:pt x="203" y="224"/>
                  <a:pt x="202" y="223"/>
                  <a:pt x="202" y="223"/>
                </a:cubicBezTo>
                <a:cubicBezTo>
                  <a:pt x="200" y="221"/>
                  <a:pt x="198" y="219"/>
                  <a:pt x="195" y="217"/>
                </a:cubicBezTo>
                <a:cubicBezTo>
                  <a:pt x="195" y="217"/>
                  <a:pt x="195" y="217"/>
                  <a:pt x="195" y="216"/>
                </a:cubicBezTo>
                <a:cubicBezTo>
                  <a:pt x="193" y="215"/>
                  <a:pt x="190" y="213"/>
                  <a:pt x="188" y="211"/>
                </a:cubicBezTo>
                <a:cubicBezTo>
                  <a:pt x="187" y="211"/>
                  <a:pt x="187" y="210"/>
                  <a:pt x="186" y="210"/>
                </a:cubicBezTo>
                <a:cubicBezTo>
                  <a:pt x="184" y="209"/>
                  <a:pt x="181" y="207"/>
                  <a:pt x="179" y="206"/>
                </a:cubicBezTo>
                <a:cubicBezTo>
                  <a:pt x="179" y="206"/>
                  <a:pt x="178" y="206"/>
                  <a:pt x="178" y="206"/>
                </a:cubicBezTo>
                <a:cubicBezTo>
                  <a:pt x="170" y="202"/>
                  <a:pt x="160" y="200"/>
                  <a:pt x="151" y="200"/>
                </a:cubicBezTo>
                <a:cubicBezTo>
                  <a:pt x="112" y="200"/>
                  <a:pt x="81" y="231"/>
                  <a:pt x="81" y="270"/>
                </a:cubicBezTo>
                <a:cubicBezTo>
                  <a:pt x="81" y="309"/>
                  <a:pt x="112" y="340"/>
                  <a:pt x="151" y="34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130090" tIns="65045" rIns="130090" bIns="65045" numCol="1" anchor="t" anchorCtr="0" compatLnSpc="1">
            <a:prstTxWarp prst="textNoShape">
              <a:avLst/>
            </a:prstTxWarp>
          </a:bodyPr>
          <a:lstStyle/>
          <a:p>
            <a:endParaRPr lang="zh-CN" altLang="en-US" sz="4837">
              <a:solidFill>
                <a:schemeClr val="accent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7" name="文本框 7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523229" y="5510342"/>
            <a:ext cx="8295861" cy="3594830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altLang="zh-CN" sz="3414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3414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、硬件配套：    </a:t>
            </a:r>
            <a:r>
              <a:rPr lang="zh-CN" altLang="en-US" sz="2276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电脑、网络</a:t>
            </a:r>
            <a:endParaRPr lang="en-US" altLang="zh-CN" sz="2276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276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3414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r>
              <a:rPr lang="zh-CN" altLang="en-US" sz="3414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、物料编码匹配：</a:t>
            </a:r>
            <a:r>
              <a:rPr lang="zh-CN" altLang="en-US" sz="2276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将物料编码规则与代理商匹配一致</a:t>
            </a:r>
            <a:endParaRPr lang="en-US" altLang="zh-CN" sz="2276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sz="2276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3414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r>
              <a:rPr lang="zh-CN" altLang="en-US" sz="3414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、人员信息报备：</a:t>
            </a:r>
            <a:r>
              <a:rPr lang="zh-CN" altLang="en-US" sz="2276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门店人员的姓名、电话</a:t>
            </a:r>
            <a:endParaRPr lang="en-US" altLang="zh-CN" sz="2276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276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3414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r>
              <a:rPr lang="zh-CN" altLang="en-US" sz="3414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、期初数据录入：</a:t>
            </a:r>
            <a:r>
              <a:rPr lang="zh-CN" altLang="en-US" sz="2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期初库存</a:t>
            </a:r>
            <a:r>
              <a:rPr lang="zh-CN" altLang="en-US" sz="2276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、未完结订单</a:t>
            </a:r>
            <a:endParaRPr lang="en-US" altLang="zh-CN" sz="2276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sz="2276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944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5" grpId="0" animBg="1"/>
      <p:bldP spid="38" grpId="0" animBg="1"/>
      <p:bldP spid="74" grpId="0" animBg="1"/>
      <p:bldP spid="75" grpId="0"/>
      <p:bldP spid="76" grpId="0" animBg="1"/>
      <p:bldP spid="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164" y="-74613"/>
            <a:ext cx="17374961" cy="9756776"/>
          </a:xfrm>
          <a:prstGeom prst="rect">
            <a:avLst/>
          </a:prstGeom>
          <a:solidFill>
            <a:srgbClr val="00275E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041" tIns="63519" rIns="127041" bIns="63519" rtlCol="0" anchor="ctr"/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感谢在座各位聆听</a:t>
            </a:r>
            <a:endParaRPr lang="en-US" altLang="zh-CN" sz="8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  <a:p>
            <a:pPr algn="ctr"/>
            <a:endParaRPr lang="en-US" altLang="zh-CN" sz="8000" b="1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47425" y="5225477"/>
            <a:ext cx="12960712" cy="927230"/>
          </a:xfrm>
          <a:prstGeom prst="rect">
            <a:avLst/>
          </a:prstGeom>
          <a:solidFill>
            <a:srgbClr val="002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041" tIns="63519" rIns="127041" bIns="63519"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3335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汤鹏飞    </a:t>
            </a:r>
            <a:r>
              <a:rPr lang="en-US" altLang="zh-CN" sz="3335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13666063816</a:t>
            </a:r>
            <a:endParaRPr lang="en-US" altLang="zh-CN" sz="3335" dirty="0"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BF57C7E4-432E-42CE-8789-320D12C4AEBA}"/>
              </a:ext>
            </a:extLst>
          </p:cNvPr>
          <p:cNvGrpSpPr/>
          <p:nvPr/>
        </p:nvGrpSpPr>
        <p:grpSpPr>
          <a:xfrm>
            <a:off x="522869" y="206493"/>
            <a:ext cx="3724478" cy="3687235"/>
            <a:chOff x="5498567" y="0"/>
            <a:chExt cx="4004719" cy="4038834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A8BB8946-099D-46B2-AAF4-D47F35D7F7D1}"/>
                </a:ext>
              </a:extLst>
            </p:cNvPr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C72A9483-A2B9-4F0A-B9E4-D45A78E79B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41C5F545-B201-4FA8-8B7C-6052317457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DFD31AD1-FA3D-4827-97C2-716FB894E4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6C37374D-995B-4A30-9D5A-3CB4131D54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4CCF681F-4B5E-4A5F-8549-102CF8052F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E0F6CA37-9F88-42E4-9DC5-06F368709A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B2859E9C-138E-4403-8E46-E9F5AC6122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DE280015-B05C-4B39-B043-C47866C3EF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78BF805F-C4E8-46B4-8282-0E0E8BB85B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9C1CFAD5-455E-4B60-839E-A290F11D53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95C12B3D-21D3-436A-B742-728614ABE0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40A4C3C5-4EBE-45F6-8225-E190E461D0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EF1C6B84-DC7F-4336-9280-A0AC13B30E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D53971DD-3BB1-41A2-8359-CE660BD6AF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50D1342B-1F14-40A6-A26D-CCF82EE083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537D1B23-4CE1-4958-9F4D-1676AFB7C1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101BA719-8A42-4D58-9EBE-B3D15134E5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80683BB2-7076-4E21-87FC-4EF9DF4494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CDAA889D-1AD4-4403-BD4A-BFA64B7462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30889232-D81E-41FD-A4F0-F79B0DB14D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C37CBB0E-0E09-4103-9634-780A32462A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6871A952-63D3-4BAE-993D-BE267637CD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11FADC57-F86B-457C-A931-9BA233C7CD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13A3A37B-DEE0-416B-A36F-8046C4164B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31" name="椭圆 30">
            <a:extLst>
              <a:ext uri="{FF2B5EF4-FFF2-40B4-BE49-F238E27FC236}">
                <a16:creationId xmlns:a16="http://schemas.microsoft.com/office/drawing/2014/main" id="{2384A77C-C567-42EA-A7F1-90A829D705B4}"/>
              </a:ext>
            </a:extLst>
          </p:cNvPr>
          <p:cNvSpPr/>
          <p:nvPr/>
        </p:nvSpPr>
        <p:spPr>
          <a:xfrm>
            <a:off x="-5232827" y="6793990"/>
            <a:ext cx="10392994" cy="10392994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id="{43905E80-656A-4C15-8F5C-9A0E04BE4715}"/>
              </a:ext>
            </a:extLst>
          </p:cNvPr>
          <p:cNvSpPr/>
          <p:nvPr/>
        </p:nvSpPr>
        <p:spPr>
          <a:xfrm rot="19852949">
            <a:off x="-2157662" y="1451453"/>
            <a:ext cx="6095967" cy="11607634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40E403F7-CC58-4340-9BF8-5C1715931327}"/>
              </a:ext>
            </a:extLst>
          </p:cNvPr>
          <p:cNvSpPr/>
          <p:nvPr/>
        </p:nvSpPr>
        <p:spPr>
          <a:xfrm>
            <a:off x="-3285480" y="-4367183"/>
            <a:ext cx="9093131" cy="17407556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 dirty="0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id="{6A3AA4E3-637D-4046-88D5-A9F93D5F2BDD}"/>
              </a:ext>
            </a:extLst>
          </p:cNvPr>
          <p:cNvSpPr/>
          <p:nvPr/>
        </p:nvSpPr>
        <p:spPr>
          <a:xfrm>
            <a:off x="4247347" y="6231676"/>
            <a:ext cx="12348533" cy="12348533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id="{2ABBB0FA-8926-4246-951C-E275CC64EF7C}"/>
              </a:ext>
            </a:extLst>
          </p:cNvPr>
          <p:cNvSpPr>
            <a:spLocks noChangeAspect="1"/>
          </p:cNvSpPr>
          <p:nvPr/>
        </p:nvSpPr>
        <p:spPr>
          <a:xfrm>
            <a:off x="1791346" y="7110742"/>
            <a:ext cx="153650" cy="153650"/>
          </a:xfrm>
          <a:prstGeom prst="ellipse">
            <a:avLst/>
          </a:prstGeom>
          <a:solidFill>
            <a:srgbClr val="FAFAF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DADF8F11-E9A2-41A7-BF5D-5B0E5D765C23}"/>
              </a:ext>
            </a:extLst>
          </p:cNvPr>
          <p:cNvGrpSpPr>
            <a:grpSpLocks noChangeAspect="1"/>
          </p:cNvGrpSpPr>
          <p:nvPr/>
        </p:nvGrpSpPr>
        <p:grpSpPr>
          <a:xfrm rot="215574" flipH="1">
            <a:off x="13964570" y="7178273"/>
            <a:ext cx="1893723" cy="1909854"/>
            <a:chOff x="5498567" y="0"/>
            <a:chExt cx="4004719" cy="4038834"/>
          </a:xfrm>
        </p:grpSpPr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A772F4D6-F799-4B92-98F7-E4D85437FE80}"/>
                </a:ext>
              </a:extLst>
            </p:cNvPr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48A6CFFA-46C0-431C-8828-3A4EB62AA1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749C2513-11FE-43FF-8858-33C4A3C353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581F4200-9A52-463C-A617-7A44B9A5EB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4579628F-0DCC-4174-9D1B-322AE5F9BD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2FA892B4-174E-437A-A702-438BD6A8C2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id="{0FF1D7D6-DE0A-47EB-80BB-FAF7F9FC390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70A55E26-4645-4D54-BA8D-7C5DB68145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0311ED5A-7043-4B0E-A762-3CC7E9A620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B6A800AD-D55F-4739-BC56-486DA88846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id="{48B60BA3-4714-46E0-8094-4C67898CD9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87706EB3-8DA8-4807-8BA6-9278BB76B4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id="{E150E309-F0A6-435C-B3C9-36867A045B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4FF880A9-3E95-4A11-8F38-5C6EA6F4A2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id="{758C9216-DBF3-43AF-8407-AFEF12E9F7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id="{4C134D3B-A86F-46CC-8DFB-40AE591C1E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EBB27DC2-07F3-481D-B92F-7A9B59BC79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83C705D7-B06D-4321-940B-3C6A3F040B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id="{AF6386E5-0DB6-45D9-A416-308BD0187F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3BFE4ABF-F28E-4B98-9EC6-0306BD5CC4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69F56E79-6685-4E0C-B389-9EEFBB20A4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id="{A88AADDF-1F25-47ED-9F81-57EA892BA1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id="{B0CA1ACF-47C6-4763-BE8D-6D9500822E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8816F91C-B01C-4E39-816A-32BBB3F7D3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id="{DCAE68CE-DA3E-469E-80FF-FDAF9D1758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pic>
        <p:nvPicPr>
          <p:cNvPr id="62" name="图片 61">
            <a:extLst>
              <a:ext uri="{FF2B5EF4-FFF2-40B4-BE49-F238E27FC236}">
                <a16:creationId xmlns:a16="http://schemas.microsoft.com/office/drawing/2014/main" id="{777CC430-B37E-4964-A554-19AA18622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9936" y="8520849"/>
            <a:ext cx="17384486" cy="125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54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4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椭圆 207"/>
          <p:cNvSpPr/>
          <p:nvPr/>
        </p:nvSpPr>
        <p:spPr>
          <a:xfrm>
            <a:off x="3459705" y="-3071539"/>
            <a:ext cx="10392994" cy="10392994"/>
          </a:xfrm>
          <a:prstGeom prst="ellipse">
            <a:avLst/>
          </a:prstGeom>
          <a:noFill/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96" name="椭圆 95"/>
          <p:cNvSpPr/>
          <p:nvPr/>
        </p:nvSpPr>
        <p:spPr>
          <a:xfrm>
            <a:off x="5900975" y="-630270"/>
            <a:ext cx="5510455" cy="5510455"/>
          </a:xfrm>
          <a:prstGeom prst="ellipse">
            <a:avLst/>
          </a:prstGeom>
          <a:noFill/>
          <a:ln>
            <a:gradFill>
              <a:gsLst>
                <a:gs pos="60000">
                  <a:srgbClr val="2D5CFA"/>
                </a:gs>
                <a:gs pos="0">
                  <a:srgbClr val="00F7FF"/>
                </a:gs>
                <a:gs pos="100000">
                  <a:srgbClr val="FC02F9"/>
                </a:gs>
              </a:gsLst>
              <a:lin ang="1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2" name="组合 1"/>
          <p:cNvGrpSpPr/>
          <p:nvPr/>
        </p:nvGrpSpPr>
        <p:grpSpPr>
          <a:xfrm>
            <a:off x="8451021" y="-3937999"/>
            <a:ext cx="451473" cy="6292241"/>
            <a:chOff x="5936966" y="-2768004"/>
            <a:chExt cx="317339" cy="4422792"/>
          </a:xfrm>
        </p:grpSpPr>
        <p:cxnSp>
          <p:nvCxnSpPr>
            <p:cNvPr id="151" name="直接连接符 150"/>
            <p:cNvCxnSpPr/>
            <p:nvPr/>
          </p:nvCxnSpPr>
          <p:spPr>
            <a:xfrm rot="5400000">
              <a:off x="3937518" y="-608004"/>
              <a:ext cx="4320000" cy="0"/>
            </a:xfrm>
            <a:prstGeom prst="line">
              <a:avLst/>
            </a:prstGeom>
            <a:ln>
              <a:gradFill>
                <a:gsLst>
                  <a:gs pos="0">
                    <a:srgbClr val="00F7FF"/>
                  </a:gs>
                  <a:gs pos="100000">
                    <a:srgbClr val="5748FD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椭圆 101"/>
            <p:cNvSpPr>
              <a:spLocks noChangeAspect="1"/>
            </p:cNvSpPr>
            <p:nvPr/>
          </p:nvSpPr>
          <p:spPr>
            <a:xfrm>
              <a:off x="5936966" y="1337449"/>
              <a:ext cx="317339" cy="317339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grpSp>
        <p:nvGrpSpPr>
          <p:cNvPr id="152" name="组合 151"/>
          <p:cNvGrpSpPr>
            <a:grpSpLocks noChangeAspect="1"/>
          </p:cNvGrpSpPr>
          <p:nvPr/>
        </p:nvGrpSpPr>
        <p:grpSpPr>
          <a:xfrm rot="5400000" flipH="1">
            <a:off x="7966242" y="1408392"/>
            <a:ext cx="1421028" cy="1433132"/>
            <a:chOff x="5498567" y="0"/>
            <a:chExt cx="4004719" cy="4038834"/>
          </a:xfrm>
        </p:grpSpPr>
        <p:sp>
          <p:nvSpPr>
            <p:cNvPr id="153" name="椭圆 152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4" name="椭圆 153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5" name="椭圆 154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6" name="椭圆 155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7" name="椭圆 156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8" name="椭圆 157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9" name="椭圆 158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0" name="椭圆 159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1" name="椭圆 160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2" name="椭圆 161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3" name="椭圆 162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4" name="椭圆 163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5" name="椭圆 164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6" name="椭圆 165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7" name="椭圆 166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8" name="椭圆 167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9" name="椭圆 168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0" name="椭圆 169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1" name="椭圆 170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2" name="椭圆 171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3" name="椭圆 172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4" name="椭圆 173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5" name="椭圆 174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6" name="椭圆 175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7" name="椭圆 176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227" name="文本框 2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954638" y="4781413"/>
            <a:ext cx="2608406" cy="530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33992">
              <a:defRPr/>
            </a:pPr>
            <a:r>
              <a:rPr lang="zh-CN" altLang="en-US" sz="2845" b="1" kern="0" spc="3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系统背景概述</a:t>
            </a:r>
          </a:p>
        </p:txBody>
      </p:sp>
      <p:sp>
        <p:nvSpPr>
          <p:cNvPr id="228" name="文本框 227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10958956" y="7448334"/>
            <a:ext cx="2608406" cy="530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33992">
              <a:defRPr/>
            </a:pPr>
            <a:r>
              <a:rPr lang="zh-CN" altLang="en-US" sz="2845" b="1" kern="0" spc="3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系统演示学习</a:t>
            </a:r>
          </a:p>
        </p:txBody>
      </p:sp>
      <p:sp>
        <p:nvSpPr>
          <p:cNvPr id="229" name="文本框 22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3859618" y="7448335"/>
            <a:ext cx="2608406" cy="530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33992">
              <a:defRPr/>
            </a:pPr>
            <a:r>
              <a:rPr lang="zh-CN" altLang="en-US" sz="2845" b="1" kern="0" spc="3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系统实现展示</a:t>
            </a:r>
          </a:p>
        </p:txBody>
      </p:sp>
      <p:sp>
        <p:nvSpPr>
          <p:cNvPr id="230" name="文本框 229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13790086" y="4880185"/>
            <a:ext cx="2608406" cy="530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33992">
              <a:defRPr/>
            </a:pPr>
            <a:r>
              <a:rPr lang="zh-CN" altLang="en-US" sz="2845" b="1" kern="0" spc="3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后续配合支持</a:t>
            </a:r>
          </a:p>
        </p:txBody>
      </p:sp>
      <p:sp>
        <p:nvSpPr>
          <p:cNvPr id="231" name="文本框 23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7342685" y="2879933"/>
            <a:ext cx="2739853" cy="12746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7683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Kartika" panose="02020503030404060203" pitchFamily="18" charset="0"/>
              </a:rPr>
              <a:t>目  录</a:t>
            </a:r>
            <a:endParaRPr lang="en-US" altLang="zh-CN" sz="7683" dirty="0">
              <a:solidFill>
                <a:schemeClr val="bg1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Kartika" panose="02020503030404060203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35986" y="3895322"/>
            <a:ext cx="1024333" cy="1024334"/>
            <a:chOff x="2482208" y="2738007"/>
            <a:chExt cx="720000" cy="720000"/>
          </a:xfrm>
        </p:grpSpPr>
        <p:sp>
          <p:nvSpPr>
            <p:cNvPr id="204" name="椭圆 203"/>
            <p:cNvSpPr>
              <a:spLocks noChangeAspect="1"/>
            </p:cNvSpPr>
            <p:nvPr/>
          </p:nvSpPr>
          <p:spPr>
            <a:xfrm>
              <a:off x="2482208" y="2738007"/>
              <a:ext cx="720000" cy="720000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2" name="文本框 231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2551102" y="2867174"/>
              <a:ext cx="508387" cy="43420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414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01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899068" y="6297123"/>
            <a:ext cx="1024333" cy="1024334"/>
            <a:chOff x="4143209" y="4426223"/>
            <a:chExt cx="720000" cy="720000"/>
          </a:xfrm>
        </p:grpSpPr>
        <p:sp>
          <p:nvSpPr>
            <p:cNvPr id="206" name="椭圆 205"/>
            <p:cNvSpPr>
              <a:spLocks noChangeAspect="1"/>
            </p:cNvSpPr>
            <p:nvPr/>
          </p:nvSpPr>
          <p:spPr>
            <a:xfrm>
              <a:off x="4143209" y="4426223"/>
              <a:ext cx="720000" cy="720000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3" name="文本框 232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4212103" y="4555390"/>
              <a:ext cx="508387" cy="43420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414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02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387095" y="6297123"/>
            <a:ext cx="1024333" cy="1024334"/>
            <a:chOff x="7297827" y="4426223"/>
            <a:chExt cx="720000" cy="720000"/>
          </a:xfrm>
        </p:grpSpPr>
        <p:sp>
          <p:nvSpPr>
            <p:cNvPr id="210" name="椭圆 209"/>
            <p:cNvSpPr>
              <a:spLocks noChangeAspect="1"/>
            </p:cNvSpPr>
            <p:nvPr/>
          </p:nvSpPr>
          <p:spPr>
            <a:xfrm>
              <a:off x="7297827" y="4426223"/>
              <a:ext cx="720000" cy="720000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4" name="文本框 233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7366721" y="4555390"/>
              <a:ext cx="508387" cy="43420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414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03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828364" y="3895322"/>
            <a:ext cx="1024333" cy="1024334"/>
            <a:chOff x="9013786" y="2738007"/>
            <a:chExt cx="720000" cy="720000"/>
          </a:xfrm>
        </p:grpSpPr>
        <p:sp>
          <p:nvSpPr>
            <p:cNvPr id="211" name="椭圆 210"/>
            <p:cNvSpPr>
              <a:spLocks noChangeAspect="1"/>
            </p:cNvSpPr>
            <p:nvPr/>
          </p:nvSpPr>
          <p:spPr>
            <a:xfrm>
              <a:off x="9013786" y="2738007"/>
              <a:ext cx="720000" cy="720000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5" name="文本框 234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9082680" y="2867174"/>
              <a:ext cx="508387" cy="43420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414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11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0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/>
      <p:bldP spid="228" grpId="0"/>
      <p:bldP spid="229" grpId="0"/>
      <p:bldP spid="230" grpId="0"/>
      <p:bldP spid="2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9135" y="438211"/>
            <a:ext cx="3840385" cy="5267633"/>
            <a:chOff x="607688" y="308017"/>
            <a:chExt cx="2699392" cy="3702599"/>
          </a:xfrm>
          <a:effectLst>
            <a:glow rad="139700">
              <a:schemeClr val="bg1">
                <a:alpha val="10000"/>
              </a:schemeClr>
            </a:glow>
            <a:reflection blurRad="6350" stA="50000" endA="300" endPos="38500" dist="50800" dir="5400000" sy="-100000" algn="bl" rotWithShape="0"/>
          </a:effectLst>
        </p:grpSpPr>
        <p:sp>
          <p:nvSpPr>
            <p:cNvPr id="3" name="椭圆 2"/>
            <p:cNvSpPr>
              <a:spLocks noChangeAspect="1"/>
            </p:cNvSpPr>
            <p:nvPr/>
          </p:nvSpPr>
          <p:spPr>
            <a:xfrm>
              <a:off x="607688" y="809621"/>
              <a:ext cx="2699392" cy="269939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" name="椭圆 3"/>
            <p:cNvSpPr/>
            <p:nvPr/>
          </p:nvSpPr>
          <p:spPr>
            <a:xfrm rot="19558047">
              <a:off x="1335170" y="308017"/>
              <a:ext cx="1244427" cy="3702599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5" name="椭圆 4"/>
          <p:cNvSpPr/>
          <p:nvPr/>
        </p:nvSpPr>
        <p:spPr>
          <a:xfrm>
            <a:off x="348774" y="889120"/>
            <a:ext cx="6447259" cy="6447259"/>
          </a:xfrm>
          <a:prstGeom prst="ellipse">
            <a:avLst/>
          </a:prstGeom>
          <a:noFill/>
          <a:ln>
            <a:solidFill>
              <a:schemeClr val="bg1">
                <a:alpha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 dirty="0"/>
          </a:p>
        </p:txBody>
      </p:sp>
      <p:sp>
        <p:nvSpPr>
          <p:cNvPr id="6" name="椭圆 5"/>
          <p:cNvSpPr/>
          <p:nvPr/>
        </p:nvSpPr>
        <p:spPr>
          <a:xfrm>
            <a:off x="-2773569" y="-2233223"/>
            <a:ext cx="12691945" cy="12691945"/>
          </a:xfrm>
          <a:prstGeom prst="ellipse">
            <a:avLst/>
          </a:prstGeom>
          <a:noFill/>
          <a:ln>
            <a:solidFill>
              <a:schemeClr val="bg1">
                <a:alpha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7" name="圆角矩形 6"/>
          <p:cNvSpPr/>
          <p:nvPr/>
        </p:nvSpPr>
        <p:spPr>
          <a:xfrm rot="-3240000" flipH="1">
            <a:off x="16915697" y="4811028"/>
            <a:ext cx="96886" cy="5869264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0" name="圆角矩形 9"/>
          <p:cNvSpPr/>
          <p:nvPr/>
        </p:nvSpPr>
        <p:spPr>
          <a:xfrm rot="-3240000">
            <a:off x="17204355" y="7860686"/>
            <a:ext cx="65044" cy="3298200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/>
              </a:gs>
              <a:gs pos="8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1" name="圆角矩形 10"/>
          <p:cNvSpPr/>
          <p:nvPr/>
        </p:nvSpPr>
        <p:spPr>
          <a:xfrm rot="-3240000" flipH="1">
            <a:off x="16704156" y="7860688"/>
            <a:ext cx="171283" cy="3298200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/>
              </a:gs>
              <a:gs pos="8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9498080" y="2016398"/>
            <a:ext cx="204867" cy="204867"/>
          </a:xfrm>
          <a:prstGeom prst="ellipse">
            <a:avLst/>
          </a:prstGeom>
          <a:solidFill>
            <a:srgbClr val="00F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7655851" y="8860407"/>
            <a:ext cx="153650" cy="153650"/>
          </a:xfrm>
          <a:prstGeom prst="ellipse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4" name="圆角矩形 13"/>
          <p:cNvSpPr/>
          <p:nvPr/>
        </p:nvSpPr>
        <p:spPr>
          <a:xfrm rot="-3240000" flipH="1">
            <a:off x="5037851" y="5255330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5" name="圆角矩形 14"/>
          <p:cNvSpPr/>
          <p:nvPr/>
        </p:nvSpPr>
        <p:spPr>
          <a:xfrm rot="-3240000">
            <a:off x="5388814" y="2322204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8" name="组合 7"/>
          <p:cNvGrpSpPr/>
          <p:nvPr/>
        </p:nvGrpSpPr>
        <p:grpSpPr>
          <a:xfrm>
            <a:off x="7225291" y="5455223"/>
            <a:ext cx="6568870" cy="1048652"/>
            <a:chOff x="5378044" y="3745401"/>
            <a:chExt cx="4314595" cy="619523"/>
          </a:xfrm>
        </p:grpSpPr>
        <p:sp>
          <p:nvSpPr>
            <p:cNvPr id="20" name="圆角矩形 19"/>
            <p:cNvSpPr/>
            <p:nvPr/>
          </p:nvSpPr>
          <p:spPr>
            <a:xfrm>
              <a:off x="5378044" y="3764759"/>
              <a:ext cx="4314595" cy="60016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" name="文本框 15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6022290" y="3745401"/>
              <a:ext cx="2740887" cy="6000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zh-CN" altLang="en-US" sz="4553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  </a:t>
              </a:r>
              <a:r>
                <a:rPr lang="zh-CN" altLang="en-US" sz="6000" b="1" spc="600" dirty="0">
                  <a:solidFill>
                    <a:schemeClr val="accent3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Kartika" panose="02020503030404060203" pitchFamily="18" charset="0"/>
                </a:rPr>
                <a:t>系统概述</a:t>
              </a:r>
              <a:endParaRPr lang="en-US" altLang="zh-CN" sz="6000" b="1" spc="600" dirty="0">
                <a:solidFill>
                  <a:schemeClr val="accent3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17" name="文本框 1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7254262" y="2761979"/>
            <a:ext cx="2002471" cy="25626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33992">
              <a:defRPr/>
            </a:pPr>
            <a:r>
              <a:rPr lang="zh-CN" altLang="en-US" sz="4553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</a:t>
            </a:r>
            <a:endParaRPr lang="en-US" altLang="zh-CN" sz="4553" b="1" kern="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115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Kartika" panose="02020503030404060203" pitchFamily="18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506052226"/>
      </p:ext>
    </p:extLst>
  </p:cSld>
  <p:clrMapOvr>
    <a:masterClrMapping/>
  </p:clrMapOvr>
  <p:transition spd="slow" advClick="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"/>
                            </p:stCondLst>
                            <p:childTnLst>
                              <p:par>
                                <p:cTn id="2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50"/>
                            </p:stCondLst>
                            <p:childTnLst>
                              <p:par>
                                <p:cTn id="3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 animBg="1"/>
      <p:bldP spid="1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>
            <a:grpSpLocks noChangeAspect="1"/>
          </p:cNvGrpSpPr>
          <p:nvPr/>
        </p:nvGrpSpPr>
        <p:grpSpPr>
          <a:xfrm rot="5400000" flipH="1">
            <a:off x="9223106" y="423979"/>
            <a:ext cx="829643" cy="836711"/>
            <a:chOff x="5498567" y="0"/>
            <a:chExt cx="4004719" cy="4038834"/>
          </a:xfrm>
        </p:grpSpPr>
        <p:sp>
          <p:nvSpPr>
            <p:cNvPr id="70" name="椭圆 69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1" name="椭圆 70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2" name="椭圆 71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3" name="椭圆 72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4" name="椭圆 73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5" name="椭圆 74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6" name="椭圆 75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7" name="椭圆 76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8" name="椭圆 77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9" name="椭圆 78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2" name="椭圆 81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5" name="椭圆 84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6" name="椭圆 85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7" name="椭圆 86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8" name="椭圆 87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9" name="椭圆 88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0" name="椭圆 89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1" name="椭圆 90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2" name="椭圆 91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3" name="椭圆 92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4" name="椭圆 93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95" name="圆角矩形 94"/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96" name="圆角矩形 95"/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97" name="文本框 96"/>
          <p:cNvSpPr txBox="1"/>
          <p:nvPr/>
        </p:nvSpPr>
        <p:spPr>
          <a:xfrm>
            <a:off x="2170155" y="356171"/>
            <a:ext cx="6748963" cy="968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69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零售系统的痛点分析</a:t>
            </a:r>
            <a:endParaRPr lang="zh-CN" altLang="en-US" sz="569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5" name="椭圆 104"/>
          <p:cNvSpPr>
            <a:spLocks noChangeAspect="1"/>
          </p:cNvSpPr>
          <p:nvPr/>
        </p:nvSpPr>
        <p:spPr>
          <a:xfrm>
            <a:off x="2251535" y="-1392787"/>
            <a:ext cx="1024333" cy="1024333"/>
          </a:xfrm>
          <a:prstGeom prst="ellipse">
            <a:avLst/>
          </a:pr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06" name="椭圆 105"/>
          <p:cNvSpPr>
            <a:spLocks noChangeAspect="1"/>
          </p:cNvSpPr>
          <p:nvPr/>
        </p:nvSpPr>
        <p:spPr>
          <a:xfrm>
            <a:off x="3393484" y="-1335584"/>
            <a:ext cx="1024333" cy="1024333"/>
          </a:xfrm>
          <a:prstGeom prst="ellipse">
            <a:avLst/>
          </a:pr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110" name="组合 109"/>
          <p:cNvGrpSpPr/>
          <p:nvPr/>
        </p:nvGrpSpPr>
        <p:grpSpPr>
          <a:xfrm>
            <a:off x="7038866" y="3730287"/>
            <a:ext cx="3299982" cy="5374654"/>
            <a:chOff x="4974848" y="2042885"/>
            <a:chExt cx="2319545" cy="3777824"/>
          </a:xfrm>
        </p:grpSpPr>
        <p:sp>
          <p:nvSpPr>
            <p:cNvPr id="103" name="任意多边形 102"/>
            <p:cNvSpPr>
              <a:spLocks noChangeAspect="1"/>
            </p:cNvSpPr>
            <p:nvPr/>
          </p:nvSpPr>
          <p:spPr>
            <a:xfrm rot="-2700000">
              <a:off x="6026408" y="2042885"/>
              <a:ext cx="1267985" cy="2731054"/>
            </a:xfrm>
            <a:custGeom>
              <a:avLst/>
              <a:gdLst>
                <a:gd name="connsiteX0" fmla="*/ 866512 w 1267985"/>
                <a:gd name="connsiteY0" fmla="*/ 396286 h 2731054"/>
                <a:gd name="connsiteX1" fmla="*/ 1267985 w 1267985"/>
                <a:gd name="connsiteY1" fmla="*/ 1365528 h 2731054"/>
                <a:gd name="connsiteX2" fmla="*/ 37419 w 1267985"/>
                <a:gd name="connsiteY2" fmla="*/ 2729165 h 2731054"/>
                <a:gd name="connsiteX3" fmla="*/ 0 w 1267985"/>
                <a:gd name="connsiteY3" fmla="*/ 2731054 h 2731054"/>
                <a:gd name="connsiteX4" fmla="*/ 0 w 1267985"/>
                <a:gd name="connsiteY4" fmla="*/ 2656339 h 2731054"/>
                <a:gd name="connsiteX5" fmla="*/ 29778 w 1267985"/>
                <a:gd name="connsiteY5" fmla="*/ 2654835 h 2731054"/>
                <a:gd name="connsiteX6" fmla="*/ 1193270 w 1267985"/>
                <a:gd name="connsiteY6" fmla="*/ 1365526 h 2731054"/>
                <a:gd name="connsiteX7" fmla="*/ 29778 w 1267985"/>
                <a:gd name="connsiteY7" fmla="*/ 76217 h 2731054"/>
                <a:gd name="connsiteX8" fmla="*/ 0 w 1267985"/>
                <a:gd name="connsiteY8" fmla="*/ 74714 h 2731054"/>
                <a:gd name="connsiteX9" fmla="*/ 0 w 1267985"/>
                <a:gd name="connsiteY9" fmla="*/ 0 h 2731054"/>
                <a:gd name="connsiteX10" fmla="*/ 37418 w 1267985"/>
                <a:gd name="connsiteY10" fmla="*/ 1890 h 2731054"/>
                <a:gd name="connsiteX11" fmla="*/ 866512 w 1267985"/>
                <a:gd name="connsiteY11" fmla="*/ 396286 h 2731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7985" h="2731054">
                  <a:moveTo>
                    <a:pt x="866512" y="396286"/>
                  </a:moveTo>
                  <a:cubicBezTo>
                    <a:pt x="1114563" y="644337"/>
                    <a:pt x="1267985" y="987015"/>
                    <a:pt x="1267985" y="1365528"/>
                  </a:cubicBezTo>
                  <a:cubicBezTo>
                    <a:pt x="1267985" y="2075237"/>
                    <a:pt x="728609" y="2658970"/>
                    <a:pt x="37419" y="2729165"/>
                  </a:cubicBezTo>
                  <a:lnTo>
                    <a:pt x="0" y="2731054"/>
                  </a:lnTo>
                  <a:lnTo>
                    <a:pt x="0" y="2656339"/>
                  </a:lnTo>
                  <a:lnTo>
                    <a:pt x="29778" y="2654835"/>
                  </a:lnTo>
                  <a:cubicBezTo>
                    <a:pt x="683294" y="2588467"/>
                    <a:pt x="1193271" y="2036552"/>
                    <a:pt x="1193270" y="1365526"/>
                  </a:cubicBezTo>
                  <a:cubicBezTo>
                    <a:pt x="1193270" y="694500"/>
                    <a:pt x="683294" y="142585"/>
                    <a:pt x="29778" y="76217"/>
                  </a:cubicBezTo>
                  <a:lnTo>
                    <a:pt x="0" y="74714"/>
                  </a:lnTo>
                  <a:lnTo>
                    <a:pt x="0" y="0"/>
                  </a:lnTo>
                  <a:lnTo>
                    <a:pt x="37418" y="1890"/>
                  </a:lnTo>
                  <a:cubicBezTo>
                    <a:pt x="359974" y="34647"/>
                    <a:pt x="649468" y="179242"/>
                    <a:pt x="866512" y="396286"/>
                  </a:cubicBezTo>
                  <a:close/>
                </a:path>
              </a:pathLst>
            </a:custGeom>
            <a:gradFill>
              <a:gsLst>
                <a:gs pos="76000">
                  <a:srgbClr val="BE1DFB"/>
                </a:gs>
                <a:gs pos="27000">
                  <a:srgbClr val="0094FA"/>
                </a:gs>
                <a:gs pos="0">
                  <a:srgbClr val="00ECFE"/>
                </a:gs>
                <a:gs pos="100000">
                  <a:srgbClr val="FC02F9"/>
                </a:gs>
              </a:gsLst>
              <a:lin ang="3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4" name="任意多边形 103"/>
            <p:cNvSpPr>
              <a:spLocks noChangeAspect="1"/>
            </p:cNvSpPr>
            <p:nvPr/>
          </p:nvSpPr>
          <p:spPr>
            <a:xfrm rot="18900000" flipH="1" flipV="1">
              <a:off x="4974848" y="3089655"/>
              <a:ext cx="1267985" cy="2731054"/>
            </a:xfrm>
            <a:custGeom>
              <a:avLst/>
              <a:gdLst>
                <a:gd name="connsiteX0" fmla="*/ 866512 w 1267985"/>
                <a:gd name="connsiteY0" fmla="*/ 396286 h 2731054"/>
                <a:gd name="connsiteX1" fmla="*/ 1267985 w 1267985"/>
                <a:gd name="connsiteY1" fmla="*/ 1365528 h 2731054"/>
                <a:gd name="connsiteX2" fmla="*/ 37419 w 1267985"/>
                <a:gd name="connsiteY2" fmla="*/ 2729165 h 2731054"/>
                <a:gd name="connsiteX3" fmla="*/ 0 w 1267985"/>
                <a:gd name="connsiteY3" fmla="*/ 2731054 h 2731054"/>
                <a:gd name="connsiteX4" fmla="*/ 0 w 1267985"/>
                <a:gd name="connsiteY4" fmla="*/ 2656339 h 2731054"/>
                <a:gd name="connsiteX5" fmla="*/ 29778 w 1267985"/>
                <a:gd name="connsiteY5" fmla="*/ 2654835 h 2731054"/>
                <a:gd name="connsiteX6" fmla="*/ 1193270 w 1267985"/>
                <a:gd name="connsiteY6" fmla="*/ 1365526 h 2731054"/>
                <a:gd name="connsiteX7" fmla="*/ 29778 w 1267985"/>
                <a:gd name="connsiteY7" fmla="*/ 76217 h 2731054"/>
                <a:gd name="connsiteX8" fmla="*/ 0 w 1267985"/>
                <a:gd name="connsiteY8" fmla="*/ 74714 h 2731054"/>
                <a:gd name="connsiteX9" fmla="*/ 0 w 1267985"/>
                <a:gd name="connsiteY9" fmla="*/ 0 h 2731054"/>
                <a:gd name="connsiteX10" fmla="*/ 37418 w 1267985"/>
                <a:gd name="connsiteY10" fmla="*/ 1890 h 2731054"/>
                <a:gd name="connsiteX11" fmla="*/ 866512 w 1267985"/>
                <a:gd name="connsiteY11" fmla="*/ 396286 h 2731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7985" h="2731054">
                  <a:moveTo>
                    <a:pt x="866512" y="396286"/>
                  </a:moveTo>
                  <a:cubicBezTo>
                    <a:pt x="1114563" y="644337"/>
                    <a:pt x="1267985" y="987015"/>
                    <a:pt x="1267985" y="1365528"/>
                  </a:cubicBezTo>
                  <a:cubicBezTo>
                    <a:pt x="1267985" y="2075237"/>
                    <a:pt x="728609" y="2658970"/>
                    <a:pt x="37419" y="2729165"/>
                  </a:cubicBezTo>
                  <a:lnTo>
                    <a:pt x="0" y="2731054"/>
                  </a:lnTo>
                  <a:lnTo>
                    <a:pt x="0" y="2656339"/>
                  </a:lnTo>
                  <a:lnTo>
                    <a:pt x="29778" y="2654835"/>
                  </a:lnTo>
                  <a:cubicBezTo>
                    <a:pt x="683294" y="2588467"/>
                    <a:pt x="1193271" y="2036552"/>
                    <a:pt x="1193270" y="1365526"/>
                  </a:cubicBezTo>
                  <a:cubicBezTo>
                    <a:pt x="1193270" y="694500"/>
                    <a:pt x="683294" y="142585"/>
                    <a:pt x="29778" y="76217"/>
                  </a:cubicBezTo>
                  <a:lnTo>
                    <a:pt x="0" y="74714"/>
                  </a:lnTo>
                  <a:lnTo>
                    <a:pt x="0" y="0"/>
                  </a:lnTo>
                  <a:lnTo>
                    <a:pt x="37418" y="1890"/>
                  </a:lnTo>
                  <a:cubicBezTo>
                    <a:pt x="359974" y="34647"/>
                    <a:pt x="649468" y="179242"/>
                    <a:pt x="866512" y="396286"/>
                  </a:cubicBezTo>
                  <a:close/>
                </a:path>
              </a:pathLst>
            </a:custGeom>
            <a:gradFill>
              <a:gsLst>
                <a:gs pos="76000">
                  <a:srgbClr val="BE1DFB"/>
                </a:gs>
                <a:gs pos="27000">
                  <a:srgbClr val="0094FA"/>
                </a:gs>
                <a:gs pos="0">
                  <a:srgbClr val="00ECFE"/>
                </a:gs>
                <a:gs pos="100000">
                  <a:srgbClr val="FC02F9"/>
                </a:gs>
              </a:gsLst>
              <a:lin ang="19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7" name="椭圆 106"/>
            <p:cNvSpPr>
              <a:spLocks noChangeAspect="1"/>
            </p:cNvSpPr>
            <p:nvPr/>
          </p:nvSpPr>
          <p:spPr>
            <a:xfrm>
              <a:off x="5138526" y="2943037"/>
              <a:ext cx="108000" cy="108000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8" name="椭圆 107"/>
            <p:cNvSpPr>
              <a:spLocks noChangeAspect="1"/>
            </p:cNvSpPr>
            <p:nvPr/>
          </p:nvSpPr>
          <p:spPr>
            <a:xfrm>
              <a:off x="7022715" y="4812557"/>
              <a:ext cx="108000" cy="108000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112" name="椭圆 111"/>
          <p:cNvSpPr/>
          <p:nvPr/>
        </p:nvSpPr>
        <p:spPr>
          <a:xfrm>
            <a:off x="5502879" y="3332847"/>
            <a:ext cx="6181701" cy="6181701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13" name="椭圆 112"/>
          <p:cNvSpPr/>
          <p:nvPr/>
        </p:nvSpPr>
        <p:spPr>
          <a:xfrm>
            <a:off x="3800901" y="1534709"/>
            <a:ext cx="9798894" cy="9798894"/>
          </a:xfrm>
          <a:prstGeom prst="ellipse">
            <a:avLst/>
          </a:prstGeom>
          <a:noFill/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5" name="组合 4"/>
          <p:cNvGrpSpPr/>
          <p:nvPr/>
        </p:nvGrpSpPr>
        <p:grpSpPr>
          <a:xfrm>
            <a:off x="11792631" y="2345453"/>
            <a:ext cx="1587717" cy="1977858"/>
            <a:chOff x="8285771" y="1648610"/>
            <a:chExt cx="1116000" cy="1390229"/>
          </a:xfrm>
        </p:grpSpPr>
        <p:sp>
          <p:nvSpPr>
            <p:cNvPr id="116" name="椭圆 115"/>
            <p:cNvSpPr>
              <a:spLocks noChangeAspect="1"/>
            </p:cNvSpPr>
            <p:nvPr/>
          </p:nvSpPr>
          <p:spPr>
            <a:xfrm>
              <a:off x="8285771" y="1922839"/>
              <a:ext cx="1116000" cy="1116000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9" name="文本框 11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8437868" y="1648610"/>
              <a:ext cx="763032" cy="1172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zh-CN" altLang="en-US" sz="4553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  </a:t>
              </a:r>
              <a:endParaRPr lang="en-US" altLang="zh-CN" sz="4553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en-US" altLang="zh-CN" sz="5691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02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50588" y="2815174"/>
            <a:ext cx="816249" cy="768250"/>
            <a:chOff x="3335944" y="1978775"/>
            <a:chExt cx="573738" cy="540000"/>
          </a:xfrm>
        </p:grpSpPr>
        <p:sp>
          <p:nvSpPr>
            <p:cNvPr id="118" name="椭圆 117"/>
            <p:cNvSpPr>
              <a:spLocks noChangeAspect="1"/>
            </p:cNvSpPr>
            <p:nvPr/>
          </p:nvSpPr>
          <p:spPr>
            <a:xfrm>
              <a:off x="3352813" y="1978775"/>
              <a:ext cx="540000" cy="540000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1" name="文本框 12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3335944" y="2002479"/>
              <a:ext cx="573738" cy="4975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en-US" altLang="zh-CN" sz="4000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01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81326" y="7824305"/>
            <a:ext cx="870684" cy="870683"/>
            <a:chOff x="3990157" y="5499677"/>
            <a:chExt cx="612000" cy="612000"/>
          </a:xfrm>
        </p:grpSpPr>
        <p:sp>
          <p:nvSpPr>
            <p:cNvPr id="114" name="椭圆 113"/>
            <p:cNvSpPr>
              <a:spLocks noChangeAspect="1"/>
            </p:cNvSpPr>
            <p:nvPr/>
          </p:nvSpPr>
          <p:spPr>
            <a:xfrm>
              <a:off x="3990157" y="5499677"/>
              <a:ext cx="612000" cy="612000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2" name="文本框 121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4028788" y="5592898"/>
              <a:ext cx="530922" cy="454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en-US" altLang="zh-CN" sz="3600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03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174674" y="4900248"/>
            <a:ext cx="3051349" cy="3051350"/>
            <a:chOff x="5039827" y="3444366"/>
            <a:chExt cx="2144782" cy="2144782"/>
          </a:xfrm>
        </p:grpSpPr>
        <p:sp>
          <p:nvSpPr>
            <p:cNvPr id="111" name="椭圆 110"/>
            <p:cNvSpPr>
              <a:spLocks noChangeAspect="1"/>
            </p:cNvSpPr>
            <p:nvPr/>
          </p:nvSpPr>
          <p:spPr>
            <a:xfrm>
              <a:off x="5039827" y="3444366"/>
              <a:ext cx="2144782" cy="2144782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5175868" y="4154036"/>
              <a:ext cx="1770341" cy="557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553" dirty="0">
                  <a:solidFill>
                    <a:srgbClr val="282D3A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与代理商</a:t>
              </a:r>
            </a:p>
          </p:txBody>
        </p:sp>
      </p:grpSp>
      <p:sp>
        <p:nvSpPr>
          <p:cNvPr id="126" name="文本框 125"/>
          <p:cNvSpPr txBox="1"/>
          <p:nvPr/>
        </p:nvSpPr>
        <p:spPr>
          <a:xfrm>
            <a:off x="315216" y="3741530"/>
            <a:ext cx="6994222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返利</a:t>
            </a:r>
            <a:r>
              <a:rPr lang="zh-CN" altLang="en-US" sz="2845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及</a:t>
            </a:r>
            <a:r>
              <a:rPr lang="zh-CN" altLang="en-US" sz="4000" b="1" dirty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收款</a:t>
            </a:r>
            <a:r>
              <a:rPr lang="zh-CN" altLang="en-US" sz="2845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不清楚，需流转多部门查询</a:t>
            </a:r>
            <a:endParaRPr lang="en-US" altLang="zh-CN" sz="2845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5712762" y="8694364"/>
            <a:ext cx="6263253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45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活动、价格等</a:t>
            </a:r>
            <a:r>
              <a:rPr lang="zh-CN" altLang="en-US" sz="4000" b="1" dirty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优惠政策</a:t>
            </a:r>
            <a:r>
              <a:rPr lang="zh-CN" altLang="en-US" sz="2845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未及时获取</a:t>
            </a:r>
            <a:endParaRPr lang="en-US" altLang="zh-CN" sz="2845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11420694" y="4328622"/>
            <a:ext cx="6220501" cy="53014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845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产品编码不统一，导致沟通存在异议 </a:t>
            </a:r>
            <a:endParaRPr lang="en-US" altLang="zh-CN" sz="2845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934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0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26" grpId="0"/>
      <p:bldP spid="129" grpId="0"/>
      <p:bldP spid="1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>
            <a:grpSpLocks noChangeAspect="1"/>
          </p:cNvGrpSpPr>
          <p:nvPr/>
        </p:nvGrpSpPr>
        <p:grpSpPr>
          <a:xfrm rot="5400000" flipH="1">
            <a:off x="9355081" y="423979"/>
            <a:ext cx="829643" cy="836711"/>
            <a:chOff x="5498567" y="0"/>
            <a:chExt cx="4004719" cy="4038834"/>
          </a:xfrm>
        </p:grpSpPr>
        <p:sp>
          <p:nvSpPr>
            <p:cNvPr id="70" name="椭圆 69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1" name="椭圆 70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2" name="椭圆 71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3" name="椭圆 72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4" name="椭圆 73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5" name="椭圆 74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6" name="椭圆 75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7" name="椭圆 76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8" name="椭圆 77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9" name="椭圆 78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2" name="椭圆 81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5" name="椭圆 84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6" name="椭圆 85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7" name="椭圆 86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8" name="椭圆 87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9" name="椭圆 88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0" name="椭圆 89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1" name="椭圆 90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2" name="椭圆 91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3" name="椭圆 92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4" name="椭圆 93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95" name="圆角矩形 94"/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96" name="圆角矩形 95"/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97" name="文本框 96"/>
          <p:cNvSpPr txBox="1"/>
          <p:nvPr/>
        </p:nvSpPr>
        <p:spPr>
          <a:xfrm>
            <a:off x="2375930" y="279977"/>
            <a:ext cx="6748963" cy="968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69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零售系统的痛点分析</a:t>
            </a:r>
            <a:endParaRPr lang="zh-CN" altLang="en-US" sz="569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5" name="椭圆 104"/>
          <p:cNvSpPr>
            <a:spLocks noChangeAspect="1"/>
          </p:cNvSpPr>
          <p:nvPr/>
        </p:nvSpPr>
        <p:spPr>
          <a:xfrm>
            <a:off x="2251535" y="-1392787"/>
            <a:ext cx="1024333" cy="1024333"/>
          </a:xfrm>
          <a:prstGeom prst="ellipse">
            <a:avLst/>
          </a:pr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06" name="椭圆 105"/>
          <p:cNvSpPr>
            <a:spLocks noChangeAspect="1"/>
          </p:cNvSpPr>
          <p:nvPr/>
        </p:nvSpPr>
        <p:spPr>
          <a:xfrm>
            <a:off x="3393484" y="-1335584"/>
            <a:ext cx="1024333" cy="1024333"/>
          </a:xfrm>
          <a:prstGeom prst="ellipse">
            <a:avLst/>
          </a:pr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110" name="组合 109"/>
          <p:cNvGrpSpPr/>
          <p:nvPr/>
        </p:nvGrpSpPr>
        <p:grpSpPr>
          <a:xfrm>
            <a:off x="7038866" y="3730287"/>
            <a:ext cx="3299982" cy="5374654"/>
            <a:chOff x="4974848" y="2042885"/>
            <a:chExt cx="2319545" cy="3777824"/>
          </a:xfrm>
        </p:grpSpPr>
        <p:sp>
          <p:nvSpPr>
            <p:cNvPr id="103" name="任意多边形 102"/>
            <p:cNvSpPr>
              <a:spLocks noChangeAspect="1"/>
            </p:cNvSpPr>
            <p:nvPr/>
          </p:nvSpPr>
          <p:spPr>
            <a:xfrm rot="-2700000">
              <a:off x="6026408" y="2042885"/>
              <a:ext cx="1267985" cy="2731054"/>
            </a:xfrm>
            <a:custGeom>
              <a:avLst/>
              <a:gdLst>
                <a:gd name="connsiteX0" fmla="*/ 866512 w 1267985"/>
                <a:gd name="connsiteY0" fmla="*/ 396286 h 2731054"/>
                <a:gd name="connsiteX1" fmla="*/ 1267985 w 1267985"/>
                <a:gd name="connsiteY1" fmla="*/ 1365528 h 2731054"/>
                <a:gd name="connsiteX2" fmla="*/ 37419 w 1267985"/>
                <a:gd name="connsiteY2" fmla="*/ 2729165 h 2731054"/>
                <a:gd name="connsiteX3" fmla="*/ 0 w 1267985"/>
                <a:gd name="connsiteY3" fmla="*/ 2731054 h 2731054"/>
                <a:gd name="connsiteX4" fmla="*/ 0 w 1267985"/>
                <a:gd name="connsiteY4" fmla="*/ 2656339 h 2731054"/>
                <a:gd name="connsiteX5" fmla="*/ 29778 w 1267985"/>
                <a:gd name="connsiteY5" fmla="*/ 2654835 h 2731054"/>
                <a:gd name="connsiteX6" fmla="*/ 1193270 w 1267985"/>
                <a:gd name="connsiteY6" fmla="*/ 1365526 h 2731054"/>
                <a:gd name="connsiteX7" fmla="*/ 29778 w 1267985"/>
                <a:gd name="connsiteY7" fmla="*/ 76217 h 2731054"/>
                <a:gd name="connsiteX8" fmla="*/ 0 w 1267985"/>
                <a:gd name="connsiteY8" fmla="*/ 74714 h 2731054"/>
                <a:gd name="connsiteX9" fmla="*/ 0 w 1267985"/>
                <a:gd name="connsiteY9" fmla="*/ 0 h 2731054"/>
                <a:gd name="connsiteX10" fmla="*/ 37418 w 1267985"/>
                <a:gd name="connsiteY10" fmla="*/ 1890 h 2731054"/>
                <a:gd name="connsiteX11" fmla="*/ 866512 w 1267985"/>
                <a:gd name="connsiteY11" fmla="*/ 396286 h 2731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7985" h="2731054">
                  <a:moveTo>
                    <a:pt x="866512" y="396286"/>
                  </a:moveTo>
                  <a:cubicBezTo>
                    <a:pt x="1114563" y="644337"/>
                    <a:pt x="1267985" y="987015"/>
                    <a:pt x="1267985" y="1365528"/>
                  </a:cubicBezTo>
                  <a:cubicBezTo>
                    <a:pt x="1267985" y="2075237"/>
                    <a:pt x="728609" y="2658970"/>
                    <a:pt x="37419" y="2729165"/>
                  </a:cubicBezTo>
                  <a:lnTo>
                    <a:pt x="0" y="2731054"/>
                  </a:lnTo>
                  <a:lnTo>
                    <a:pt x="0" y="2656339"/>
                  </a:lnTo>
                  <a:lnTo>
                    <a:pt x="29778" y="2654835"/>
                  </a:lnTo>
                  <a:cubicBezTo>
                    <a:pt x="683294" y="2588467"/>
                    <a:pt x="1193271" y="2036552"/>
                    <a:pt x="1193270" y="1365526"/>
                  </a:cubicBezTo>
                  <a:cubicBezTo>
                    <a:pt x="1193270" y="694500"/>
                    <a:pt x="683294" y="142585"/>
                    <a:pt x="29778" y="76217"/>
                  </a:cubicBezTo>
                  <a:lnTo>
                    <a:pt x="0" y="74714"/>
                  </a:lnTo>
                  <a:lnTo>
                    <a:pt x="0" y="0"/>
                  </a:lnTo>
                  <a:lnTo>
                    <a:pt x="37418" y="1890"/>
                  </a:lnTo>
                  <a:cubicBezTo>
                    <a:pt x="359974" y="34647"/>
                    <a:pt x="649468" y="179242"/>
                    <a:pt x="866512" y="396286"/>
                  </a:cubicBezTo>
                  <a:close/>
                </a:path>
              </a:pathLst>
            </a:custGeom>
            <a:gradFill>
              <a:gsLst>
                <a:gs pos="76000">
                  <a:srgbClr val="BE1DFB"/>
                </a:gs>
                <a:gs pos="27000">
                  <a:srgbClr val="0094FA"/>
                </a:gs>
                <a:gs pos="0">
                  <a:srgbClr val="00ECFE"/>
                </a:gs>
                <a:gs pos="100000">
                  <a:srgbClr val="FC02F9"/>
                </a:gs>
              </a:gsLst>
              <a:lin ang="3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4" name="任意多边形 103"/>
            <p:cNvSpPr>
              <a:spLocks noChangeAspect="1"/>
            </p:cNvSpPr>
            <p:nvPr/>
          </p:nvSpPr>
          <p:spPr>
            <a:xfrm rot="18900000" flipH="1" flipV="1">
              <a:off x="4974848" y="3089655"/>
              <a:ext cx="1267985" cy="2731054"/>
            </a:xfrm>
            <a:custGeom>
              <a:avLst/>
              <a:gdLst>
                <a:gd name="connsiteX0" fmla="*/ 866512 w 1267985"/>
                <a:gd name="connsiteY0" fmla="*/ 396286 h 2731054"/>
                <a:gd name="connsiteX1" fmla="*/ 1267985 w 1267985"/>
                <a:gd name="connsiteY1" fmla="*/ 1365528 h 2731054"/>
                <a:gd name="connsiteX2" fmla="*/ 37419 w 1267985"/>
                <a:gd name="connsiteY2" fmla="*/ 2729165 h 2731054"/>
                <a:gd name="connsiteX3" fmla="*/ 0 w 1267985"/>
                <a:gd name="connsiteY3" fmla="*/ 2731054 h 2731054"/>
                <a:gd name="connsiteX4" fmla="*/ 0 w 1267985"/>
                <a:gd name="connsiteY4" fmla="*/ 2656339 h 2731054"/>
                <a:gd name="connsiteX5" fmla="*/ 29778 w 1267985"/>
                <a:gd name="connsiteY5" fmla="*/ 2654835 h 2731054"/>
                <a:gd name="connsiteX6" fmla="*/ 1193270 w 1267985"/>
                <a:gd name="connsiteY6" fmla="*/ 1365526 h 2731054"/>
                <a:gd name="connsiteX7" fmla="*/ 29778 w 1267985"/>
                <a:gd name="connsiteY7" fmla="*/ 76217 h 2731054"/>
                <a:gd name="connsiteX8" fmla="*/ 0 w 1267985"/>
                <a:gd name="connsiteY8" fmla="*/ 74714 h 2731054"/>
                <a:gd name="connsiteX9" fmla="*/ 0 w 1267985"/>
                <a:gd name="connsiteY9" fmla="*/ 0 h 2731054"/>
                <a:gd name="connsiteX10" fmla="*/ 37418 w 1267985"/>
                <a:gd name="connsiteY10" fmla="*/ 1890 h 2731054"/>
                <a:gd name="connsiteX11" fmla="*/ 866512 w 1267985"/>
                <a:gd name="connsiteY11" fmla="*/ 396286 h 2731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7985" h="2731054">
                  <a:moveTo>
                    <a:pt x="866512" y="396286"/>
                  </a:moveTo>
                  <a:cubicBezTo>
                    <a:pt x="1114563" y="644337"/>
                    <a:pt x="1267985" y="987015"/>
                    <a:pt x="1267985" y="1365528"/>
                  </a:cubicBezTo>
                  <a:cubicBezTo>
                    <a:pt x="1267985" y="2075237"/>
                    <a:pt x="728609" y="2658970"/>
                    <a:pt x="37419" y="2729165"/>
                  </a:cubicBezTo>
                  <a:lnTo>
                    <a:pt x="0" y="2731054"/>
                  </a:lnTo>
                  <a:lnTo>
                    <a:pt x="0" y="2656339"/>
                  </a:lnTo>
                  <a:lnTo>
                    <a:pt x="29778" y="2654835"/>
                  </a:lnTo>
                  <a:cubicBezTo>
                    <a:pt x="683294" y="2588467"/>
                    <a:pt x="1193271" y="2036552"/>
                    <a:pt x="1193270" y="1365526"/>
                  </a:cubicBezTo>
                  <a:cubicBezTo>
                    <a:pt x="1193270" y="694500"/>
                    <a:pt x="683294" y="142585"/>
                    <a:pt x="29778" y="76217"/>
                  </a:cubicBezTo>
                  <a:lnTo>
                    <a:pt x="0" y="74714"/>
                  </a:lnTo>
                  <a:lnTo>
                    <a:pt x="0" y="0"/>
                  </a:lnTo>
                  <a:lnTo>
                    <a:pt x="37418" y="1890"/>
                  </a:lnTo>
                  <a:cubicBezTo>
                    <a:pt x="359974" y="34647"/>
                    <a:pt x="649468" y="179242"/>
                    <a:pt x="866512" y="396286"/>
                  </a:cubicBezTo>
                  <a:close/>
                </a:path>
              </a:pathLst>
            </a:custGeom>
            <a:gradFill>
              <a:gsLst>
                <a:gs pos="76000">
                  <a:srgbClr val="BE1DFB"/>
                </a:gs>
                <a:gs pos="27000">
                  <a:srgbClr val="0094FA"/>
                </a:gs>
                <a:gs pos="0">
                  <a:srgbClr val="00ECFE"/>
                </a:gs>
                <a:gs pos="100000">
                  <a:srgbClr val="FC02F9"/>
                </a:gs>
              </a:gsLst>
              <a:lin ang="192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7" name="椭圆 106"/>
            <p:cNvSpPr>
              <a:spLocks noChangeAspect="1"/>
            </p:cNvSpPr>
            <p:nvPr/>
          </p:nvSpPr>
          <p:spPr>
            <a:xfrm>
              <a:off x="5138526" y="2943037"/>
              <a:ext cx="108000" cy="108000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8" name="椭圆 107"/>
            <p:cNvSpPr>
              <a:spLocks noChangeAspect="1"/>
            </p:cNvSpPr>
            <p:nvPr/>
          </p:nvSpPr>
          <p:spPr>
            <a:xfrm>
              <a:off x="7022715" y="4812557"/>
              <a:ext cx="108000" cy="108000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112" name="椭圆 111"/>
          <p:cNvSpPr/>
          <p:nvPr/>
        </p:nvSpPr>
        <p:spPr>
          <a:xfrm>
            <a:off x="5502879" y="3332847"/>
            <a:ext cx="6181701" cy="6181701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13" name="椭圆 112"/>
          <p:cNvSpPr/>
          <p:nvPr/>
        </p:nvSpPr>
        <p:spPr>
          <a:xfrm>
            <a:off x="3800901" y="1534709"/>
            <a:ext cx="9798894" cy="9798894"/>
          </a:xfrm>
          <a:prstGeom prst="ellipse">
            <a:avLst/>
          </a:prstGeom>
          <a:noFill/>
          <a:ln>
            <a:solidFill>
              <a:schemeClr val="bg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5" name="组合 4"/>
          <p:cNvGrpSpPr/>
          <p:nvPr/>
        </p:nvGrpSpPr>
        <p:grpSpPr>
          <a:xfrm>
            <a:off x="11792631" y="2345453"/>
            <a:ext cx="1587717" cy="1977858"/>
            <a:chOff x="8285771" y="1648610"/>
            <a:chExt cx="1116000" cy="1390229"/>
          </a:xfrm>
        </p:grpSpPr>
        <p:sp>
          <p:nvSpPr>
            <p:cNvPr id="116" name="椭圆 115"/>
            <p:cNvSpPr>
              <a:spLocks noChangeAspect="1"/>
            </p:cNvSpPr>
            <p:nvPr/>
          </p:nvSpPr>
          <p:spPr>
            <a:xfrm>
              <a:off x="8285771" y="1922839"/>
              <a:ext cx="1116000" cy="1116000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9" name="文本框 11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8437868" y="1648610"/>
              <a:ext cx="763032" cy="1172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zh-CN" altLang="en-US" sz="4553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  </a:t>
              </a:r>
              <a:endParaRPr lang="en-US" altLang="zh-CN" sz="4553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en-US" altLang="zh-CN" sz="5691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03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15851" y="2672208"/>
            <a:ext cx="7024527" cy="5173594"/>
            <a:chOff x="3381814" y="1878285"/>
            <a:chExt cx="4937506" cy="3636499"/>
          </a:xfrm>
        </p:grpSpPr>
        <p:sp>
          <p:nvSpPr>
            <p:cNvPr id="118" name="椭圆 117"/>
            <p:cNvSpPr>
              <a:spLocks noChangeAspect="1"/>
            </p:cNvSpPr>
            <p:nvPr/>
          </p:nvSpPr>
          <p:spPr>
            <a:xfrm>
              <a:off x="3381814" y="1878285"/>
              <a:ext cx="540000" cy="540000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1" name="文本框 12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3398392" y="1922839"/>
              <a:ext cx="530921" cy="4543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en-US" altLang="zh-CN" sz="3600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01</a:t>
              </a:r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id="{D6EDE044-60FA-4EC1-8693-5F3AAACAC2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3782" y="4974784"/>
              <a:ext cx="540000" cy="540000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6" name="文本框 55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>
              <a:extLst>
                <a:ext uri="{FF2B5EF4-FFF2-40B4-BE49-F238E27FC236}">
                  <a16:creationId xmlns:a16="http://schemas.microsoft.com/office/drawing/2014/main" id="{4E0FA3E5-891A-4593-A4B7-257BD3CA7575}"/>
                </a:ext>
              </a:extLst>
            </p:cNvPr>
            <p:cNvSpPr txBox="1"/>
            <p:nvPr/>
          </p:nvSpPr>
          <p:spPr>
            <a:xfrm>
              <a:off x="7788399" y="5037163"/>
              <a:ext cx="530921" cy="454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en-US" altLang="zh-CN" sz="3600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04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81326" y="7273324"/>
            <a:ext cx="870684" cy="1421668"/>
            <a:chOff x="3990157" y="5112392"/>
            <a:chExt cx="612000" cy="999285"/>
          </a:xfrm>
        </p:grpSpPr>
        <p:sp>
          <p:nvSpPr>
            <p:cNvPr id="114" name="椭圆 113"/>
            <p:cNvSpPr>
              <a:spLocks noChangeAspect="1"/>
            </p:cNvSpPr>
            <p:nvPr/>
          </p:nvSpPr>
          <p:spPr>
            <a:xfrm>
              <a:off x="3990157" y="5499677"/>
              <a:ext cx="612000" cy="612000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2" name="文本框 121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4028831" y="5112392"/>
              <a:ext cx="544443" cy="903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zh-CN" altLang="en-US" sz="4553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  </a:t>
              </a:r>
              <a:endParaRPr lang="en-US" altLang="zh-CN" sz="4553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en-US" altLang="zh-CN" sz="3200" b="1" dirty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02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174674" y="4900248"/>
            <a:ext cx="3051349" cy="3051350"/>
            <a:chOff x="5039827" y="3444366"/>
            <a:chExt cx="2144782" cy="2144782"/>
          </a:xfrm>
        </p:grpSpPr>
        <p:sp>
          <p:nvSpPr>
            <p:cNvPr id="111" name="椭圆 110"/>
            <p:cNvSpPr>
              <a:spLocks noChangeAspect="1"/>
            </p:cNvSpPr>
            <p:nvPr/>
          </p:nvSpPr>
          <p:spPr>
            <a:xfrm>
              <a:off x="5039827" y="3444366"/>
              <a:ext cx="2144782" cy="2144782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5175868" y="4154036"/>
              <a:ext cx="1770341" cy="557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553" dirty="0">
                  <a:solidFill>
                    <a:srgbClr val="282D3A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与消费者</a:t>
              </a:r>
            </a:p>
          </p:txBody>
        </p:sp>
      </p:grpSp>
      <p:sp>
        <p:nvSpPr>
          <p:cNvPr id="126" name="文本框 125"/>
          <p:cNvSpPr txBox="1"/>
          <p:nvPr/>
        </p:nvSpPr>
        <p:spPr>
          <a:xfrm>
            <a:off x="11085043" y="7916032"/>
            <a:ext cx="4935967" cy="53014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45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订单</a:t>
            </a:r>
            <a:r>
              <a:rPr lang="zh-CN" altLang="en-US" sz="2845" b="1" dirty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变更频繁</a:t>
            </a:r>
            <a:r>
              <a:rPr lang="zh-CN" altLang="en-US" sz="2845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，怎么持续跟踪</a:t>
            </a:r>
            <a:endParaRPr lang="en-US" altLang="zh-CN" sz="2845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12160739" y="4335791"/>
            <a:ext cx="4204997" cy="53014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45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交易时间长，跟踪周期长</a:t>
            </a:r>
            <a:endParaRPr lang="en-US" altLang="zh-CN" sz="2845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314158" y="3499324"/>
            <a:ext cx="5280613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手工记录库存，十分繁琐</a:t>
            </a:r>
            <a:endParaRPr lang="en-US" altLang="zh-CN" sz="3600" b="1" dirty="0">
              <a:solidFill>
                <a:srgbClr val="FFFF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F75C9912-9416-4E7F-8C15-47F72BC7F845}"/>
              </a:ext>
            </a:extLst>
          </p:cNvPr>
          <p:cNvSpPr txBox="1"/>
          <p:nvPr/>
        </p:nvSpPr>
        <p:spPr>
          <a:xfrm>
            <a:off x="928961" y="8820102"/>
            <a:ext cx="8523487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只晓得生意好像还可以，就是见不到钱！</a:t>
            </a:r>
            <a:endParaRPr lang="en-US" altLang="zh-CN" sz="36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3693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26" grpId="0"/>
      <p:bldP spid="128" grpId="0"/>
      <p:bldP spid="129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>
            <a:extLst>
              <a:ext uri="{FF2B5EF4-FFF2-40B4-BE49-F238E27FC236}">
                <a16:creationId xmlns:a16="http://schemas.microsoft.com/office/drawing/2014/main" id="{33968F1D-5749-40F7-9598-11B72615C8DB}"/>
              </a:ext>
            </a:extLst>
          </p:cNvPr>
          <p:cNvGrpSpPr/>
          <p:nvPr/>
        </p:nvGrpSpPr>
        <p:grpSpPr>
          <a:xfrm>
            <a:off x="11212268" y="1989824"/>
            <a:ext cx="5980596" cy="5812814"/>
            <a:chOff x="11213605" y="1988296"/>
            <a:chExt cx="5983755" cy="5815887"/>
          </a:xfrm>
        </p:grpSpPr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id="{355A9019-D686-4F81-A764-1D3E73EFF444}"/>
                </a:ext>
              </a:extLst>
            </p:cNvPr>
            <p:cNvGrpSpPr/>
            <p:nvPr/>
          </p:nvGrpSpPr>
          <p:grpSpPr>
            <a:xfrm>
              <a:off x="11213605" y="1988296"/>
              <a:ext cx="5983755" cy="4756133"/>
              <a:chOff x="0" y="2857500"/>
              <a:chExt cx="6206533" cy="4933205"/>
            </a:xfrm>
          </p:grpSpPr>
          <p:grpSp>
            <p:nvGrpSpPr>
              <p:cNvPr id="66" name="Group 16">
                <a:extLst>
                  <a:ext uri="{FF2B5EF4-FFF2-40B4-BE49-F238E27FC236}">
                    <a16:creationId xmlns:a16="http://schemas.microsoft.com/office/drawing/2014/main" id="{A2AB521A-91F8-4CEC-B6D8-07A655D751DC}"/>
                  </a:ext>
                </a:extLst>
              </p:cNvPr>
              <p:cNvGrpSpPr/>
              <p:nvPr/>
            </p:nvGrpSpPr>
            <p:grpSpPr>
              <a:xfrm>
                <a:off x="0" y="2857500"/>
                <a:ext cx="5206699" cy="1761008"/>
                <a:chOff x="11901041" y="2857500"/>
                <a:chExt cx="5206699" cy="1761008"/>
              </a:xfrm>
            </p:grpSpPr>
            <p:sp>
              <p:nvSpPr>
                <p:cNvPr id="109" name="Oval 33">
                  <a:extLst>
                    <a:ext uri="{FF2B5EF4-FFF2-40B4-BE49-F238E27FC236}">
                      <a16:creationId xmlns:a16="http://schemas.microsoft.com/office/drawing/2014/main" id="{67B4D8DD-2EA3-4503-9F86-0472FC5B6E85}"/>
                    </a:ext>
                  </a:extLst>
                </p:cNvPr>
                <p:cNvSpPr/>
                <p:nvPr/>
              </p:nvSpPr>
              <p:spPr>
                <a:xfrm>
                  <a:off x="11901041" y="3004281"/>
                  <a:ext cx="467481" cy="467481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rgbClr val="00ECFE"/>
                    </a:gs>
                    <a:gs pos="74000">
                      <a:srgbClr val="3857F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3276" b="1"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TextBox 34">
                  <a:extLst>
                    <a:ext uri="{FF2B5EF4-FFF2-40B4-BE49-F238E27FC236}">
                      <a16:creationId xmlns:a16="http://schemas.microsoft.com/office/drawing/2014/main" id="{48B45FB1-DDCF-4BBB-8D17-FFC7FD9077B1}"/>
                    </a:ext>
                  </a:extLst>
                </p:cNvPr>
                <p:cNvSpPr txBox="1"/>
                <p:nvPr/>
              </p:nvSpPr>
              <p:spPr>
                <a:xfrm>
                  <a:off x="12637346" y="2857500"/>
                  <a:ext cx="4470394" cy="5574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891" b="1" dirty="0">
                      <a:solidFill>
                        <a:srgbClr val="FFFF00"/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售前展厅样品导购</a:t>
                  </a:r>
                  <a:endParaRPr lang="uk-UA" sz="2891" b="1" dirty="0">
                    <a:solidFill>
                      <a:srgbClr val="FFFF00"/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1" name="TextBox 35">
                  <a:extLst>
                    <a:ext uri="{FF2B5EF4-FFF2-40B4-BE49-F238E27FC236}">
                      <a16:creationId xmlns:a16="http://schemas.microsoft.com/office/drawing/2014/main" id="{091D5B6C-A49B-4209-8A5D-55AF0870F399}"/>
                    </a:ext>
                  </a:extLst>
                </p:cNvPr>
                <p:cNvSpPr txBox="1"/>
                <p:nvPr/>
              </p:nvSpPr>
              <p:spPr>
                <a:xfrm flipH="1">
                  <a:off x="12637345" y="3600008"/>
                  <a:ext cx="4470394" cy="1018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926" b="1" dirty="0">
                      <a:solidFill>
                        <a:schemeClr val="bg1">
                          <a:lumMod val="8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顾客通过展厅样品，了解样品产品信息，确认购买清单，及价格并通过商品收银结算或者门店自主收银结算；</a:t>
                  </a:r>
                  <a:endParaRPr lang="ru-RU" sz="1926" b="1" dirty="0">
                    <a:solidFill>
                      <a:schemeClr val="bg1">
                        <a:lumMod val="85000"/>
                      </a:schemeClr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7" name="Group 20">
                <a:extLst>
                  <a:ext uri="{FF2B5EF4-FFF2-40B4-BE49-F238E27FC236}">
                    <a16:creationId xmlns:a16="http://schemas.microsoft.com/office/drawing/2014/main" id="{5AEDC7DF-3984-4CF4-ACE0-A10EE24BD034}"/>
                  </a:ext>
                </a:extLst>
              </p:cNvPr>
              <p:cNvGrpSpPr/>
              <p:nvPr/>
            </p:nvGrpSpPr>
            <p:grpSpPr>
              <a:xfrm>
                <a:off x="0" y="5016972"/>
                <a:ext cx="5826638" cy="1764273"/>
                <a:chOff x="11901041" y="5016972"/>
                <a:chExt cx="5826638" cy="1764273"/>
              </a:xfrm>
            </p:grpSpPr>
            <p:sp>
              <p:nvSpPr>
                <p:cNvPr id="100" name="Oval 55">
                  <a:extLst>
                    <a:ext uri="{FF2B5EF4-FFF2-40B4-BE49-F238E27FC236}">
                      <a16:creationId xmlns:a16="http://schemas.microsoft.com/office/drawing/2014/main" id="{3BCEE23C-FCFC-45FC-9E0E-56983E03FAE8}"/>
                    </a:ext>
                  </a:extLst>
                </p:cNvPr>
                <p:cNvSpPr/>
                <p:nvPr/>
              </p:nvSpPr>
              <p:spPr>
                <a:xfrm>
                  <a:off x="11901041" y="5163753"/>
                  <a:ext cx="467481" cy="467481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rgbClr val="00ECFE"/>
                    </a:gs>
                    <a:gs pos="74000">
                      <a:srgbClr val="3857F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3276" b="1"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TextBox 56">
                  <a:extLst>
                    <a:ext uri="{FF2B5EF4-FFF2-40B4-BE49-F238E27FC236}">
                      <a16:creationId xmlns:a16="http://schemas.microsoft.com/office/drawing/2014/main" id="{B5E5BC36-EFD4-460D-91D1-F8625837A684}"/>
                    </a:ext>
                  </a:extLst>
                </p:cNvPr>
                <p:cNvSpPr txBox="1"/>
                <p:nvPr/>
              </p:nvSpPr>
              <p:spPr>
                <a:xfrm>
                  <a:off x="12637346" y="5016972"/>
                  <a:ext cx="5090333" cy="5574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891" b="1" dirty="0">
                      <a:solidFill>
                        <a:srgbClr val="FFFF00"/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售中订单及结算款易变更</a:t>
                  </a:r>
                  <a:endParaRPr lang="uk-UA" sz="2891" b="1" dirty="0">
                    <a:solidFill>
                      <a:srgbClr val="FFFF00"/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TextBox 57">
                  <a:extLst>
                    <a:ext uri="{FF2B5EF4-FFF2-40B4-BE49-F238E27FC236}">
                      <a16:creationId xmlns:a16="http://schemas.microsoft.com/office/drawing/2014/main" id="{3A623ABA-8361-4C68-8434-B9CB6B8DF11E}"/>
                    </a:ext>
                  </a:extLst>
                </p:cNvPr>
                <p:cNvSpPr txBox="1"/>
                <p:nvPr/>
              </p:nvSpPr>
              <p:spPr>
                <a:xfrm flipH="1">
                  <a:off x="12687235" y="5762745"/>
                  <a:ext cx="4420501" cy="1018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926" b="1" dirty="0">
                      <a:solidFill>
                        <a:schemeClr val="bg1">
                          <a:lumMod val="8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订单配送前，顾客易变更订单，且二次购买的情况，需要灵活调配历史订单结算款；</a:t>
                  </a:r>
                  <a:endParaRPr lang="ru-RU" sz="1926" b="1" dirty="0">
                    <a:solidFill>
                      <a:schemeClr val="bg1">
                        <a:lumMod val="85000"/>
                      </a:schemeClr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8" name="Group 21">
                <a:extLst>
                  <a:ext uri="{FF2B5EF4-FFF2-40B4-BE49-F238E27FC236}">
                    <a16:creationId xmlns:a16="http://schemas.microsoft.com/office/drawing/2014/main" id="{FEB24E3C-7E7B-4123-B5B9-F4EF9430A0FB}"/>
                  </a:ext>
                </a:extLst>
              </p:cNvPr>
              <p:cNvGrpSpPr/>
              <p:nvPr/>
            </p:nvGrpSpPr>
            <p:grpSpPr>
              <a:xfrm>
                <a:off x="0" y="7176443"/>
                <a:ext cx="6206533" cy="614262"/>
                <a:chOff x="11901041" y="7176443"/>
                <a:chExt cx="6206533" cy="614262"/>
              </a:xfrm>
            </p:grpSpPr>
            <p:sp>
              <p:nvSpPr>
                <p:cNvPr id="98" name="Oval 64">
                  <a:extLst>
                    <a:ext uri="{FF2B5EF4-FFF2-40B4-BE49-F238E27FC236}">
                      <a16:creationId xmlns:a16="http://schemas.microsoft.com/office/drawing/2014/main" id="{6C45D991-6A97-4238-8F94-2A5F5CD837C3}"/>
                    </a:ext>
                  </a:extLst>
                </p:cNvPr>
                <p:cNvSpPr/>
                <p:nvPr/>
              </p:nvSpPr>
              <p:spPr>
                <a:xfrm>
                  <a:off x="11901041" y="7323224"/>
                  <a:ext cx="467481" cy="467481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rgbClr val="00ECFE"/>
                    </a:gs>
                    <a:gs pos="74000">
                      <a:srgbClr val="3857F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3276" b="1"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TextBox 65">
                  <a:extLst>
                    <a:ext uri="{FF2B5EF4-FFF2-40B4-BE49-F238E27FC236}">
                      <a16:creationId xmlns:a16="http://schemas.microsoft.com/office/drawing/2014/main" id="{128F9B75-2641-474B-8317-BF7A91BAF28E}"/>
                    </a:ext>
                  </a:extLst>
                </p:cNvPr>
                <p:cNvSpPr txBox="1"/>
                <p:nvPr/>
              </p:nvSpPr>
              <p:spPr>
                <a:xfrm>
                  <a:off x="12637346" y="7176443"/>
                  <a:ext cx="5470228" cy="5574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891" b="1" dirty="0">
                      <a:solidFill>
                        <a:srgbClr val="FFFF00"/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售后安装、尾款结算或退换货</a:t>
                  </a:r>
                  <a:endParaRPr lang="uk-UA" sz="2891" b="1" dirty="0">
                    <a:solidFill>
                      <a:srgbClr val="FFFF00"/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5" name="TextBox 57">
              <a:extLst>
                <a:ext uri="{FF2B5EF4-FFF2-40B4-BE49-F238E27FC236}">
                  <a16:creationId xmlns:a16="http://schemas.microsoft.com/office/drawing/2014/main" id="{49A02E04-5842-4EC5-8550-8AA00FC3DA30}"/>
                </a:ext>
              </a:extLst>
            </p:cNvPr>
            <p:cNvSpPr txBox="1"/>
            <p:nvPr/>
          </p:nvSpPr>
          <p:spPr>
            <a:xfrm flipH="1">
              <a:off x="12003584" y="6822241"/>
              <a:ext cx="3944794" cy="981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26" b="1" dirty="0">
                  <a:solidFill>
                    <a:schemeClr val="bg1">
                      <a:lumMod val="8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售后配送、派工安装，或订单尾款收回；顾客也可能直接通过售后将货退回；</a:t>
              </a:r>
              <a:endParaRPr lang="ru-RU" sz="1926" b="1" dirty="0">
                <a:solidFill>
                  <a:schemeClr val="bg1">
                    <a:lumMod val="85000"/>
                  </a:schemeClr>
                </a:solidFill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BCB7D595-DC54-4C20-85E4-C61D3B731D22}"/>
              </a:ext>
            </a:extLst>
          </p:cNvPr>
          <p:cNvSpPr/>
          <p:nvPr/>
        </p:nvSpPr>
        <p:spPr>
          <a:xfrm>
            <a:off x="2763702" y="1303627"/>
            <a:ext cx="1723549" cy="399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99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（门店系统）</a:t>
            </a:r>
            <a:endParaRPr lang="zh-CN" altLang="en-US" sz="3198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grpSp>
        <p:nvGrpSpPr>
          <p:cNvPr id="133" name="组合 132">
            <a:extLst>
              <a:ext uri="{FF2B5EF4-FFF2-40B4-BE49-F238E27FC236}">
                <a16:creationId xmlns:a16="http://schemas.microsoft.com/office/drawing/2014/main" id="{A79F0F4A-E0B1-42DE-AE67-753D7323F214}"/>
              </a:ext>
            </a:extLst>
          </p:cNvPr>
          <p:cNvGrpSpPr/>
          <p:nvPr/>
        </p:nvGrpSpPr>
        <p:grpSpPr>
          <a:xfrm>
            <a:off x="671234" y="1144587"/>
            <a:ext cx="9815566" cy="8326165"/>
            <a:chOff x="579709" y="1123705"/>
            <a:chExt cx="10186384" cy="8640718"/>
          </a:xfrm>
        </p:grpSpPr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466089E6-CD04-45F2-9FD5-CEDA33AE845A}"/>
                </a:ext>
              </a:extLst>
            </p:cNvPr>
            <p:cNvSpPr txBox="1"/>
            <p:nvPr/>
          </p:nvSpPr>
          <p:spPr>
            <a:xfrm>
              <a:off x="1017234" y="3064872"/>
              <a:ext cx="1940068" cy="431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填写客户姓名</a:t>
              </a: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CF38C48B-7438-45F6-9AF8-2FEE8C401445}"/>
                </a:ext>
              </a:extLst>
            </p:cNvPr>
            <p:cNvSpPr txBox="1"/>
            <p:nvPr/>
          </p:nvSpPr>
          <p:spPr>
            <a:xfrm>
              <a:off x="743098" y="6501060"/>
              <a:ext cx="2168536" cy="431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确认结算</a:t>
              </a:r>
            </a:p>
          </p:txBody>
        </p:sp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id="{E0C467F1-F1D5-451B-AB9F-A42E180B560E}"/>
                </a:ext>
              </a:extLst>
            </p:cNvPr>
            <p:cNvSpPr txBox="1"/>
            <p:nvPr/>
          </p:nvSpPr>
          <p:spPr>
            <a:xfrm>
              <a:off x="8406469" y="8716120"/>
              <a:ext cx="1359113" cy="431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销售出库</a:t>
              </a:r>
            </a:p>
          </p:txBody>
        </p:sp>
        <p:sp>
          <p:nvSpPr>
            <p:cNvPr id="155" name="矩形 154">
              <a:extLst>
                <a:ext uri="{FF2B5EF4-FFF2-40B4-BE49-F238E27FC236}">
                  <a16:creationId xmlns:a16="http://schemas.microsoft.com/office/drawing/2014/main" id="{9303605A-47DF-41A7-BD0E-64768510968D}"/>
                </a:ext>
              </a:extLst>
            </p:cNvPr>
            <p:cNvSpPr/>
            <p:nvPr/>
          </p:nvSpPr>
          <p:spPr>
            <a:xfrm>
              <a:off x="579709" y="1123705"/>
              <a:ext cx="10186384" cy="8640718"/>
            </a:xfrm>
            <a:prstGeom prst="rect">
              <a:avLst/>
            </a:prstGeom>
            <a:noFill/>
            <a:ln w="6350">
              <a:solidFill>
                <a:srgbClr val="0EB3C4"/>
              </a:solidFill>
              <a:prstDash val="dash"/>
            </a:ln>
            <a:effectLst>
              <a:glow rad="114300">
                <a:srgbClr val="00ECFE">
                  <a:alpha val="40000"/>
                </a:srgbClr>
              </a:glo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697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60" name="文本框 159">
              <a:extLst>
                <a:ext uri="{FF2B5EF4-FFF2-40B4-BE49-F238E27FC236}">
                  <a16:creationId xmlns:a16="http://schemas.microsoft.com/office/drawing/2014/main" id="{63DCC32B-B8EF-4AFB-8EB1-1A53F0C0FC39}"/>
                </a:ext>
              </a:extLst>
            </p:cNvPr>
            <p:cNvSpPr txBox="1"/>
            <p:nvPr/>
          </p:nvSpPr>
          <p:spPr>
            <a:xfrm>
              <a:off x="8015373" y="4067497"/>
              <a:ext cx="2270168" cy="431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 选择货品</a:t>
              </a:r>
            </a:p>
          </p:txBody>
        </p:sp>
      </p:grpSp>
      <p:sp>
        <p:nvSpPr>
          <p:cNvPr id="169" name="圆角矩形 94">
            <a:extLst>
              <a:ext uri="{FF2B5EF4-FFF2-40B4-BE49-F238E27FC236}">
                <a16:creationId xmlns:a16="http://schemas.microsoft.com/office/drawing/2014/main" id="{824997C1-55C9-4C01-B57A-83874E9D0607}"/>
              </a:ext>
            </a:extLst>
          </p:cNvPr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0" name="圆角矩形 95">
            <a:extLst>
              <a:ext uri="{FF2B5EF4-FFF2-40B4-BE49-F238E27FC236}">
                <a16:creationId xmlns:a16="http://schemas.microsoft.com/office/drawing/2014/main" id="{5BB1B623-4662-4428-92DF-7B268B3A5407}"/>
              </a:ext>
            </a:extLst>
          </p:cNvPr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1" name="组合 170">
            <a:extLst>
              <a:ext uri="{FF2B5EF4-FFF2-40B4-BE49-F238E27FC236}">
                <a16:creationId xmlns:a16="http://schemas.microsoft.com/office/drawing/2014/main" id="{57605F45-6E1F-437C-B814-9BC2A8F8C926}"/>
              </a:ext>
            </a:extLst>
          </p:cNvPr>
          <p:cNvGrpSpPr>
            <a:grpSpLocks noChangeAspect="1"/>
          </p:cNvGrpSpPr>
          <p:nvPr/>
        </p:nvGrpSpPr>
        <p:grpSpPr>
          <a:xfrm rot="5400000" flipH="1">
            <a:off x="9022308" y="299623"/>
            <a:ext cx="829643" cy="836711"/>
            <a:chOff x="5498567" y="0"/>
            <a:chExt cx="4004719" cy="4038834"/>
          </a:xfrm>
        </p:grpSpPr>
        <p:sp>
          <p:nvSpPr>
            <p:cNvPr id="172" name="椭圆 171">
              <a:extLst>
                <a:ext uri="{FF2B5EF4-FFF2-40B4-BE49-F238E27FC236}">
                  <a16:creationId xmlns:a16="http://schemas.microsoft.com/office/drawing/2014/main" id="{7E9FC636-4DF3-48BC-9109-F7745785DBC7}"/>
                </a:ext>
              </a:extLst>
            </p:cNvPr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3" name="椭圆 172">
              <a:extLst>
                <a:ext uri="{FF2B5EF4-FFF2-40B4-BE49-F238E27FC236}">
                  <a16:creationId xmlns:a16="http://schemas.microsoft.com/office/drawing/2014/main" id="{40E44E9F-E079-4F2B-9B9C-8D59C6F776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4" name="椭圆 173">
              <a:extLst>
                <a:ext uri="{FF2B5EF4-FFF2-40B4-BE49-F238E27FC236}">
                  <a16:creationId xmlns:a16="http://schemas.microsoft.com/office/drawing/2014/main" id="{A6E2D817-89B3-48A4-A5A3-233B4E4CEF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5" name="椭圆 174">
              <a:extLst>
                <a:ext uri="{FF2B5EF4-FFF2-40B4-BE49-F238E27FC236}">
                  <a16:creationId xmlns:a16="http://schemas.microsoft.com/office/drawing/2014/main" id="{5909EEA3-C211-4771-B090-3D99D9A3CA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6" name="椭圆 175">
              <a:extLst>
                <a:ext uri="{FF2B5EF4-FFF2-40B4-BE49-F238E27FC236}">
                  <a16:creationId xmlns:a16="http://schemas.microsoft.com/office/drawing/2014/main" id="{8A668E1D-F9B1-4C4F-B4BC-DB7DBA35C1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7" name="椭圆 176">
              <a:extLst>
                <a:ext uri="{FF2B5EF4-FFF2-40B4-BE49-F238E27FC236}">
                  <a16:creationId xmlns:a16="http://schemas.microsoft.com/office/drawing/2014/main" id="{47C675E4-9FBA-422C-8620-48743B4354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8" name="椭圆 177">
              <a:extLst>
                <a:ext uri="{FF2B5EF4-FFF2-40B4-BE49-F238E27FC236}">
                  <a16:creationId xmlns:a16="http://schemas.microsoft.com/office/drawing/2014/main" id="{F384686A-C7EC-491E-8B26-3B4F0694C2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9" name="椭圆 178">
              <a:extLst>
                <a:ext uri="{FF2B5EF4-FFF2-40B4-BE49-F238E27FC236}">
                  <a16:creationId xmlns:a16="http://schemas.microsoft.com/office/drawing/2014/main" id="{2F5863AB-6667-4BE9-AF14-36FB5E49D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0" name="椭圆 179">
              <a:extLst>
                <a:ext uri="{FF2B5EF4-FFF2-40B4-BE49-F238E27FC236}">
                  <a16:creationId xmlns:a16="http://schemas.microsoft.com/office/drawing/2014/main" id="{3EE70BE2-B7F9-4D89-BF50-692B4E397E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1" name="椭圆 180">
              <a:extLst>
                <a:ext uri="{FF2B5EF4-FFF2-40B4-BE49-F238E27FC236}">
                  <a16:creationId xmlns:a16="http://schemas.microsoft.com/office/drawing/2014/main" id="{4B8EF74D-9D87-4F28-8D1A-5AAE69774A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2" name="椭圆 181">
              <a:extLst>
                <a:ext uri="{FF2B5EF4-FFF2-40B4-BE49-F238E27FC236}">
                  <a16:creationId xmlns:a16="http://schemas.microsoft.com/office/drawing/2014/main" id="{9CE23C13-A608-43E8-B66A-8D795B4D36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3" name="椭圆 182">
              <a:extLst>
                <a:ext uri="{FF2B5EF4-FFF2-40B4-BE49-F238E27FC236}">
                  <a16:creationId xmlns:a16="http://schemas.microsoft.com/office/drawing/2014/main" id="{0D2AB9F5-9EF9-4015-8529-89C9808533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4" name="椭圆 183">
              <a:extLst>
                <a:ext uri="{FF2B5EF4-FFF2-40B4-BE49-F238E27FC236}">
                  <a16:creationId xmlns:a16="http://schemas.microsoft.com/office/drawing/2014/main" id="{64A5C705-2010-4D01-820C-2C2734E7C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5" name="椭圆 184">
              <a:extLst>
                <a:ext uri="{FF2B5EF4-FFF2-40B4-BE49-F238E27FC236}">
                  <a16:creationId xmlns:a16="http://schemas.microsoft.com/office/drawing/2014/main" id="{F075B81A-B5AC-4B57-8DCA-1F2FEC4052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6" name="椭圆 185">
              <a:extLst>
                <a:ext uri="{FF2B5EF4-FFF2-40B4-BE49-F238E27FC236}">
                  <a16:creationId xmlns:a16="http://schemas.microsoft.com/office/drawing/2014/main" id="{D92270AA-A093-4C18-AD1B-94C3E1B61D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7" name="椭圆 186">
              <a:extLst>
                <a:ext uri="{FF2B5EF4-FFF2-40B4-BE49-F238E27FC236}">
                  <a16:creationId xmlns:a16="http://schemas.microsoft.com/office/drawing/2014/main" id="{BEBDC62B-6336-466B-81A2-B3ED8B4744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8" name="椭圆 187">
              <a:extLst>
                <a:ext uri="{FF2B5EF4-FFF2-40B4-BE49-F238E27FC236}">
                  <a16:creationId xmlns:a16="http://schemas.microsoft.com/office/drawing/2014/main" id="{6F0B1359-0CFB-49B1-B842-0A5BD79F2E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9" name="椭圆 188">
              <a:extLst>
                <a:ext uri="{FF2B5EF4-FFF2-40B4-BE49-F238E27FC236}">
                  <a16:creationId xmlns:a16="http://schemas.microsoft.com/office/drawing/2014/main" id="{6BA57DA7-A6E8-440B-B167-6C6C0F5C4B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0" name="椭圆 189">
              <a:extLst>
                <a:ext uri="{FF2B5EF4-FFF2-40B4-BE49-F238E27FC236}">
                  <a16:creationId xmlns:a16="http://schemas.microsoft.com/office/drawing/2014/main" id="{BDD662E9-42EF-4B73-915F-BE653C472B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1" name="椭圆 190">
              <a:extLst>
                <a:ext uri="{FF2B5EF4-FFF2-40B4-BE49-F238E27FC236}">
                  <a16:creationId xmlns:a16="http://schemas.microsoft.com/office/drawing/2014/main" id="{AAE3F37E-E548-4876-B554-56AE1C85FA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2" name="椭圆 191">
              <a:extLst>
                <a:ext uri="{FF2B5EF4-FFF2-40B4-BE49-F238E27FC236}">
                  <a16:creationId xmlns:a16="http://schemas.microsoft.com/office/drawing/2014/main" id="{DF0B8CE6-9900-4ADD-BBA3-EF7C26F2EA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3" name="椭圆 192">
              <a:extLst>
                <a:ext uri="{FF2B5EF4-FFF2-40B4-BE49-F238E27FC236}">
                  <a16:creationId xmlns:a16="http://schemas.microsoft.com/office/drawing/2014/main" id="{E94BB5F7-A337-473D-87DD-D13A9988F4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4" name="椭圆 193">
              <a:extLst>
                <a:ext uri="{FF2B5EF4-FFF2-40B4-BE49-F238E27FC236}">
                  <a16:creationId xmlns:a16="http://schemas.microsoft.com/office/drawing/2014/main" id="{501CF61B-C871-44A8-8F81-1ABD70EEA3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5" name="椭圆 194">
              <a:extLst>
                <a:ext uri="{FF2B5EF4-FFF2-40B4-BE49-F238E27FC236}">
                  <a16:creationId xmlns:a16="http://schemas.microsoft.com/office/drawing/2014/main" id="{E17CA415-36D1-49BC-A24D-014AB7E03F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6" name="椭圆 195">
              <a:extLst>
                <a:ext uri="{FF2B5EF4-FFF2-40B4-BE49-F238E27FC236}">
                  <a16:creationId xmlns:a16="http://schemas.microsoft.com/office/drawing/2014/main" id="{D7704AE5-E290-4621-BB79-83488C5F02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197" name="文本框 196">
            <a:extLst>
              <a:ext uri="{FF2B5EF4-FFF2-40B4-BE49-F238E27FC236}">
                <a16:creationId xmlns:a16="http://schemas.microsoft.com/office/drawing/2014/main" id="{DA0094E8-128C-4254-9627-28B097F033EB}"/>
              </a:ext>
            </a:extLst>
          </p:cNvPr>
          <p:cNvSpPr txBox="1"/>
          <p:nvPr/>
        </p:nvSpPr>
        <p:spPr>
          <a:xfrm>
            <a:off x="2393699" y="190347"/>
            <a:ext cx="5442516" cy="880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122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销售订单业务场景</a:t>
            </a:r>
            <a:endParaRPr lang="zh-CN" altLang="en-US" sz="5122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3" name="book_118069">
            <a:extLst>
              <a:ext uri="{FF2B5EF4-FFF2-40B4-BE49-F238E27FC236}">
                <a16:creationId xmlns:a16="http://schemas.microsoft.com/office/drawing/2014/main" id="{9CA6B4D2-0CC4-4E09-A8E1-230F32540DB8}"/>
              </a:ext>
            </a:extLst>
          </p:cNvPr>
          <p:cNvSpPr>
            <a:spLocks noChangeAspect="1"/>
          </p:cNvSpPr>
          <p:nvPr/>
        </p:nvSpPr>
        <p:spPr bwMode="auto">
          <a:xfrm>
            <a:off x="8365242" y="3143387"/>
            <a:ext cx="867390" cy="859090"/>
          </a:xfrm>
          <a:custGeom>
            <a:avLst/>
            <a:gdLst>
              <a:gd name="connsiteX0" fmla="*/ 242094 w 331788"/>
              <a:gd name="connsiteY0" fmla="*/ 203585 h 328613"/>
              <a:gd name="connsiteX1" fmla="*/ 214264 w 331788"/>
              <a:gd name="connsiteY1" fmla="*/ 214264 h 328613"/>
              <a:gd name="connsiteX2" fmla="*/ 214264 w 331788"/>
              <a:gd name="connsiteY2" fmla="*/ 269924 h 328613"/>
              <a:gd name="connsiteX3" fmla="*/ 269924 w 331788"/>
              <a:gd name="connsiteY3" fmla="*/ 269924 h 328613"/>
              <a:gd name="connsiteX4" fmla="*/ 269924 w 331788"/>
              <a:gd name="connsiteY4" fmla="*/ 214264 h 328613"/>
              <a:gd name="connsiteX5" fmla="*/ 242094 w 331788"/>
              <a:gd name="connsiteY5" fmla="*/ 203585 h 328613"/>
              <a:gd name="connsiteX6" fmla="*/ 85725 w 331788"/>
              <a:gd name="connsiteY6" fmla="*/ 200752 h 328613"/>
              <a:gd name="connsiteX7" fmla="*/ 136525 w 331788"/>
              <a:gd name="connsiteY7" fmla="*/ 207698 h 328613"/>
              <a:gd name="connsiteX8" fmla="*/ 132667 w 331788"/>
              <a:gd name="connsiteY8" fmla="*/ 222250 h 328613"/>
              <a:gd name="connsiteX9" fmla="*/ 38783 w 331788"/>
              <a:gd name="connsiteY9" fmla="*/ 222250 h 328613"/>
              <a:gd name="connsiteX10" fmla="*/ 34925 w 331788"/>
              <a:gd name="connsiteY10" fmla="*/ 207698 h 328613"/>
              <a:gd name="connsiteX11" fmla="*/ 85725 w 331788"/>
              <a:gd name="connsiteY11" fmla="*/ 200752 h 328613"/>
              <a:gd name="connsiteX12" fmla="*/ 86038 w 331788"/>
              <a:gd name="connsiteY12" fmla="*/ 150283 h 328613"/>
              <a:gd name="connsiteX13" fmla="*/ 136525 w 331788"/>
              <a:gd name="connsiteY13" fmla="*/ 158221 h 328613"/>
              <a:gd name="connsiteX14" fmla="*/ 132678 w 331788"/>
              <a:gd name="connsiteY14" fmla="*/ 171450 h 328613"/>
              <a:gd name="connsiteX15" fmla="*/ 39076 w 331788"/>
              <a:gd name="connsiteY15" fmla="*/ 171450 h 328613"/>
              <a:gd name="connsiteX16" fmla="*/ 36512 w 331788"/>
              <a:gd name="connsiteY16" fmla="*/ 158221 h 328613"/>
              <a:gd name="connsiteX17" fmla="*/ 86038 w 331788"/>
              <a:gd name="connsiteY17" fmla="*/ 150283 h 328613"/>
              <a:gd name="connsiteX18" fmla="*/ 243681 w 331788"/>
              <a:gd name="connsiteY18" fmla="*/ 148724 h 328613"/>
              <a:gd name="connsiteX19" fmla="*/ 295275 w 331788"/>
              <a:gd name="connsiteY19" fmla="*/ 156745 h 328613"/>
              <a:gd name="connsiteX20" fmla="*/ 292663 w 331788"/>
              <a:gd name="connsiteY20" fmla="*/ 171450 h 328613"/>
              <a:gd name="connsiteX21" fmla="*/ 197312 w 331788"/>
              <a:gd name="connsiteY21" fmla="*/ 171450 h 328613"/>
              <a:gd name="connsiteX22" fmla="*/ 192087 w 331788"/>
              <a:gd name="connsiteY22" fmla="*/ 156745 h 328613"/>
              <a:gd name="connsiteX23" fmla="*/ 243681 w 331788"/>
              <a:gd name="connsiteY23" fmla="*/ 148724 h 328613"/>
              <a:gd name="connsiteX24" fmla="*/ 86038 w 331788"/>
              <a:gd name="connsiteY24" fmla="*/ 99483 h 328613"/>
              <a:gd name="connsiteX25" fmla="*/ 136525 w 331788"/>
              <a:gd name="connsiteY25" fmla="*/ 107421 h 328613"/>
              <a:gd name="connsiteX26" fmla="*/ 132678 w 331788"/>
              <a:gd name="connsiteY26" fmla="*/ 120650 h 328613"/>
              <a:gd name="connsiteX27" fmla="*/ 39076 w 331788"/>
              <a:gd name="connsiteY27" fmla="*/ 120650 h 328613"/>
              <a:gd name="connsiteX28" fmla="*/ 36512 w 331788"/>
              <a:gd name="connsiteY28" fmla="*/ 107421 h 328613"/>
              <a:gd name="connsiteX29" fmla="*/ 86038 w 331788"/>
              <a:gd name="connsiteY29" fmla="*/ 99483 h 328613"/>
              <a:gd name="connsiteX30" fmla="*/ 243681 w 331788"/>
              <a:gd name="connsiteY30" fmla="*/ 99152 h 328613"/>
              <a:gd name="connsiteX31" fmla="*/ 295275 w 331788"/>
              <a:gd name="connsiteY31" fmla="*/ 106098 h 328613"/>
              <a:gd name="connsiteX32" fmla="*/ 292663 w 331788"/>
              <a:gd name="connsiteY32" fmla="*/ 120650 h 328613"/>
              <a:gd name="connsiteX33" fmla="*/ 196006 w 331788"/>
              <a:gd name="connsiteY33" fmla="*/ 120650 h 328613"/>
              <a:gd name="connsiteX34" fmla="*/ 192087 w 331788"/>
              <a:gd name="connsiteY34" fmla="*/ 106098 h 328613"/>
              <a:gd name="connsiteX35" fmla="*/ 243681 w 331788"/>
              <a:gd name="connsiteY35" fmla="*/ 99152 h 328613"/>
              <a:gd name="connsiteX36" fmla="*/ 243681 w 331788"/>
              <a:gd name="connsiteY36" fmla="*/ 48711 h 328613"/>
              <a:gd name="connsiteX37" fmla="*/ 295275 w 331788"/>
              <a:gd name="connsiteY37" fmla="*/ 56732 h 328613"/>
              <a:gd name="connsiteX38" fmla="*/ 292663 w 331788"/>
              <a:gd name="connsiteY38" fmla="*/ 71437 h 328613"/>
              <a:gd name="connsiteX39" fmla="*/ 197312 w 331788"/>
              <a:gd name="connsiteY39" fmla="*/ 71437 h 328613"/>
              <a:gd name="connsiteX40" fmla="*/ 192087 w 331788"/>
              <a:gd name="connsiteY40" fmla="*/ 56732 h 328613"/>
              <a:gd name="connsiteX41" fmla="*/ 243681 w 331788"/>
              <a:gd name="connsiteY41" fmla="*/ 48711 h 328613"/>
              <a:gd name="connsiteX42" fmla="*/ 85725 w 331788"/>
              <a:gd name="connsiteY42" fmla="*/ 48683 h 328613"/>
              <a:gd name="connsiteX43" fmla="*/ 136525 w 331788"/>
              <a:gd name="connsiteY43" fmla="*/ 56621 h 328613"/>
              <a:gd name="connsiteX44" fmla="*/ 132667 w 331788"/>
              <a:gd name="connsiteY44" fmla="*/ 69850 h 328613"/>
              <a:gd name="connsiteX45" fmla="*/ 38783 w 331788"/>
              <a:gd name="connsiteY45" fmla="*/ 69850 h 328613"/>
              <a:gd name="connsiteX46" fmla="*/ 34925 w 331788"/>
              <a:gd name="connsiteY46" fmla="*/ 56621 h 328613"/>
              <a:gd name="connsiteX47" fmla="*/ 85725 w 331788"/>
              <a:gd name="connsiteY47" fmla="*/ 48683 h 328613"/>
              <a:gd name="connsiteX48" fmla="*/ 245779 w 331788"/>
              <a:gd name="connsiteY48" fmla="*/ 12700 h 328613"/>
              <a:gd name="connsiteX49" fmla="*/ 171450 w 331788"/>
              <a:gd name="connsiteY49" fmla="*/ 28215 h 328613"/>
              <a:gd name="connsiteX50" fmla="*/ 171450 w 331788"/>
              <a:gd name="connsiteY50" fmla="*/ 263525 h 328613"/>
              <a:gd name="connsiteX51" fmla="*/ 192314 w 331788"/>
              <a:gd name="connsiteY51" fmla="*/ 257061 h 328613"/>
              <a:gd name="connsiteX52" fmla="*/ 205355 w 331788"/>
              <a:gd name="connsiteY52" fmla="*/ 205344 h 328613"/>
              <a:gd name="connsiteX53" fmla="*/ 279684 w 331788"/>
              <a:gd name="connsiteY53" fmla="*/ 205344 h 328613"/>
              <a:gd name="connsiteX54" fmla="*/ 294028 w 331788"/>
              <a:gd name="connsiteY54" fmla="*/ 257061 h 328613"/>
              <a:gd name="connsiteX55" fmla="*/ 317500 w 331788"/>
              <a:gd name="connsiteY55" fmla="*/ 263525 h 328613"/>
              <a:gd name="connsiteX56" fmla="*/ 317500 w 331788"/>
              <a:gd name="connsiteY56" fmla="*/ 28215 h 328613"/>
              <a:gd name="connsiteX57" fmla="*/ 245779 w 331788"/>
              <a:gd name="connsiteY57" fmla="*/ 12700 h 328613"/>
              <a:gd name="connsiteX58" fmla="*/ 84931 w 331788"/>
              <a:gd name="connsiteY58" fmla="*/ 12700 h 328613"/>
              <a:gd name="connsiteX59" fmla="*/ 12700 w 331788"/>
              <a:gd name="connsiteY59" fmla="*/ 28215 h 328613"/>
              <a:gd name="connsiteX60" fmla="*/ 12700 w 331788"/>
              <a:gd name="connsiteY60" fmla="*/ 263525 h 328613"/>
              <a:gd name="connsiteX61" fmla="*/ 84931 w 331788"/>
              <a:gd name="connsiteY61" fmla="*/ 249303 h 328613"/>
              <a:gd name="connsiteX62" fmla="*/ 157163 w 331788"/>
              <a:gd name="connsiteY62" fmla="*/ 263525 h 328613"/>
              <a:gd name="connsiteX63" fmla="*/ 157163 w 331788"/>
              <a:gd name="connsiteY63" fmla="*/ 28215 h 328613"/>
              <a:gd name="connsiteX64" fmla="*/ 84931 w 331788"/>
              <a:gd name="connsiteY64" fmla="*/ 12700 h 328613"/>
              <a:gd name="connsiteX65" fmla="*/ 86835 w 331788"/>
              <a:gd name="connsiteY65" fmla="*/ 0 h 328613"/>
              <a:gd name="connsiteX66" fmla="*/ 165894 w 331788"/>
              <a:gd name="connsiteY66" fmla="*/ 15525 h 328613"/>
              <a:gd name="connsiteX67" fmla="*/ 244953 w 331788"/>
              <a:gd name="connsiteY67" fmla="*/ 0 h 328613"/>
              <a:gd name="connsiteX68" fmla="*/ 326604 w 331788"/>
              <a:gd name="connsiteY68" fmla="*/ 16819 h 328613"/>
              <a:gd name="connsiteX69" fmla="*/ 331788 w 331788"/>
              <a:gd name="connsiteY69" fmla="*/ 23288 h 328613"/>
              <a:gd name="connsiteX70" fmla="*/ 331788 w 331788"/>
              <a:gd name="connsiteY70" fmla="*/ 274276 h 328613"/>
              <a:gd name="connsiteX71" fmla="*/ 322716 w 331788"/>
              <a:gd name="connsiteY71" fmla="*/ 280744 h 328613"/>
              <a:gd name="connsiteX72" fmla="*/ 289019 w 331788"/>
              <a:gd name="connsiteY72" fmla="*/ 269101 h 328613"/>
              <a:gd name="connsiteX73" fmla="*/ 285130 w 331788"/>
              <a:gd name="connsiteY73" fmla="*/ 274276 h 328613"/>
              <a:gd name="connsiteX74" fmla="*/ 329196 w 331788"/>
              <a:gd name="connsiteY74" fmla="*/ 318263 h 328613"/>
              <a:gd name="connsiteX75" fmla="*/ 318828 w 331788"/>
              <a:gd name="connsiteY75" fmla="*/ 328613 h 328613"/>
              <a:gd name="connsiteX76" fmla="*/ 274762 w 331788"/>
              <a:gd name="connsiteY76" fmla="*/ 284626 h 328613"/>
              <a:gd name="connsiteX77" fmla="*/ 206072 w 331788"/>
              <a:gd name="connsiteY77" fmla="*/ 279451 h 328613"/>
              <a:gd name="connsiteX78" fmla="*/ 198295 w 331788"/>
              <a:gd name="connsiteY78" fmla="*/ 270394 h 328613"/>
              <a:gd name="connsiteX79" fmla="*/ 167190 w 331788"/>
              <a:gd name="connsiteY79" fmla="*/ 280744 h 328613"/>
              <a:gd name="connsiteX80" fmla="*/ 163302 w 331788"/>
              <a:gd name="connsiteY80" fmla="*/ 280744 h 328613"/>
              <a:gd name="connsiteX81" fmla="*/ 85539 w 331788"/>
              <a:gd name="connsiteY81" fmla="*/ 263926 h 328613"/>
              <a:gd name="connsiteX82" fmla="*/ 9072 w 331788"/>
              <a:gd name="connsiteY82" fmla="*/ 280744 h 328613"/>
              <a:gd name="connsiteX83" fmla="*/ 0 w 331788"/>
              <a:gd name="connsiteY83" fmla="*/ 274276 h 328613"/>
              <a:gd name="connsiteX84" fmla="*/ 0 w 331788"/>
              <a:gd name="connsiteY84" fmla="*/ 23288 h 328613"/>
              <a:gd name="connsiteX85" fmla="*/ 5184 w 331788"/>
              <a:gd name="connsiteY85" fmla="*/ 16819 h 328613"/>
              <a:gd name="connsiteX86" fmla="*/ 86835 w 331788"/>
              <a:gd name="connsiteY86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1788" h="328613">
                <a:moveTo>
                  <a:pt x="242094" y="203585"/>
                </a:moveTo>
                <a:cubicBezTo>
                  <a:pt x="232062" y="203585"/>
                  <a:pt x="222031" y="207145"/>
                  <a:pt x="214264" y="214264"/>
                </a:cubicBezTo>
                <a:cubicBezTo>
                  <a:pt x="200025" y="229797"/>
                  <a:pt x="200025" y="254391"/>
                  <a:pt x="214264" y="269924"/>
                </a:cubicBezTo>
                <a:cubicBezTo>
                  <a:pt x="229797" y="284163"/>
                  <a:pt x="254391" y="284163"/>
                  <a:pt x="269924" y="269924"/>
                </a:cubicBezTo>
                <a:cubicBezTo>
                  <a:pt x="284163" y="254391"/>
                  <a:pt x="284163" y="229797"/>
                  <a:pt x="269924" y="214264"/>
                </a:cubicBezTo>
                <a:cubicBezTo>
                  <a:pt x="262158" y="207145"/>
                  <a:pt x="252126" y="203585"/>
                  <a:pt x="242094" y="203585"/>
                </a:cubicBezTo>
                <a:close/>
                <a:moveTo>
                  <a:pt x="85725" y="200752"/>
                </a:moveTo>
                <a:cubicBezTo>
                  <a:pt x="102122" y="200752"/>
                  <a:pt x="118520" y="203067"/>
                  <a:pt x="136525" y="207698"/>
                </a:cubicBezTo>
                <a:cubicBezTo>
                  <a:pt x="136525" y="207698"/>
                  <a:pt x="136525" y="207698"/>
                  <a:pt x="132667" y="222250"/>
                </a:cubicBezTo>
                <a:cubicBezTo>
                  <a:pt x="99229" y="211667"/>
                  <a:pt x="72221" y="211667"/>
                  <a:pt x="38783" y="222250"/>
                </a:cubicBezTo>
                <a:cubicBezTo>
                  <a:pt x="38783" y="222250"/>
                  <a:pt x="38783" y="222250"/>
                  <a:pt x="34925" y="207698"/>
                </a:cubicBezTo>
                <a:cubicBezTo>
                  <a:pt x="52930" y="203067"/>
                  <a:pt x="69327" y="200752"/>
                  <a:pt x="85725" y="200752"/>
                </a:cubicBezTo>
                <a:close/>
                <a:moveTo>
                  <a:pt x="86038" y="150283"/>
                </a:moveTo>
                <a:cubicBezTo>
                  <a:pt x="102226" y="150283"/>
                  <a:pt x="118574" y="152929"/>
                  <a:pt x="136525" y="158221"/>
                </a:cubicBezTo>
                <a:cubicBezTo>
                  <a:pt x="136525" y="158221"/>
                  <a:pt x="136525" y="158221"/>
                  <a:pt x="132678" y="171450"/>
                </a:cubicBezTo>
                <a:cubicBezTo>
                  <a:pt x="99341" y="162190"/>
                  <a:pt x="72414" y="162190"/>
                  <a:pt x="39076" y="171450"/>
                </a:cubicBezTo>
                <a:cubicBezTo>
                  <a:pt x="39076" y="171450"/>
                  <a:pt x="39076" y="171450"/>
                  <a:pt x="36512" y="158221"/>
                </a:cubicBezTo>
                <a:cubicBezTo>
                  <a:pt x="53822" y="152929"/>
                  <a:pt x="69850" y="150283"/>
                  <a:pt x="86038" y="150283"/>
                </a:cubicBezTo>
                <a:close/>
                <a:moveTo>
                  <a:pt x="243681" y="148724"/>
                </a:moveTo>
                <a:cubicBezTo>
                  <a:pt x="260335" y="148724"/>
                  <a:pt x="276989" y="151398"/>
                  <a:pt x="295275" y="156745"/>
                </a:cubicBezTo>
                <a:cubicBezTo>
                  <a:pt x="295275" y="156745"/>
                  <a:pt x="295275" y="156745"/>
                  <a:pt x="292663" y="171450"/>
                </a:cubicBezTo>
                <a:cubicBezTo>
                  <a:pt x="257396" y="162092"/>
                  <a:pt x="231272" y="162092"/>
                  <a:pt x="197312" y="171450"/>
                </a:cubicBezTo>
                <a:cubicBezTo>
                  <a:pt x="197312" y="171450"/>
                  <a:pt x="197312" y="171450"/>
                  <a:pt x="192087" y="156745"/>
                </a:cubicBezTo>
                <a:cubicBezTo>
                  <a:pt x="210374" y="151398"/>
                  <a:pt x="227027" y="148724"/>
                  <a:pt x="243681" y="148724"/>
                </a:cubicBezTo>
                <a:close/>
                <a:moveTo>
                  <a:pt x="86038" y="99483"/>
                </a:moveTo>
                <a:cubicBezTo>
                  <a:pt x="102226" y="99483"/>
                  <a:pt x="118574" y="102129"/>
                  <a:pt x="136525" y="107421"/>
                </a:cubicBezTo>
                <a:cubicBezTo>
                  <a:pt x="136525" y="107421"/>
                  <a:pt x="136525" y="107421"/>
                  <a:pt x="132678" y="120650"/>
                </a:cubicBezTo>
                <a:cubicBezTo>
                  <a:pt x="99341" y="111390"/>
                  <a:pt x="72414" y="111390"/>
                  <a:pt x="39076" y="120650"/>
                </a:cubicBezTo>
                <a:cubicBezTo>
                  <a:pt x="39076" y="120650"/>
                  <a:pt x="39076" y="120650"/>
                  <a:pt x="36512" y="107421"/>
                </a:cubicBezTo>
                <a:cubicBezTo>
                  <a:pt x="53822" y="102129"/>
                  <a:pt x="69850" y="99483"/>
                  <a:pt x="86038" y="99483"/>
                </a:cubicBezTo>
                <a:close/>
                <a:moveTo>
                  <a:pt x="243681" y="99152"/>
                </a:moveTo>
                <a:cubicBezTo>
                  <a:pt x="260335" y="99152"/>
                  <a:pt x="276989" y="101467"/>
                  <a:pt x="295275" y="106098"/>
                </a:cubicBezTo>
                <a:cubicBezTo>
                  <a:pt x="295275" y="106098"/>
                  <a:pt x="295275" y="106098"/>
                  <a:pt x="292663" y="120650"/>
                </a:cubicBezTo>
                <a:cubicBezTo>
                  <a:pt x="257396" y="111390"/>
                  <a:pt x="231272" y="111390"/>
                  <a:pt x="196006" y="120650"/>
                </a:cubicBezTo>
                <a:cubicBezTo>
                  <a:pt x="196006" y="120650"/>
                  <a:pt x="196006" y="120650"/>
                  <a:pt x="192087" y="106098"/>
                </a:cubicBezTo>
                <a:cubicBezTo>
                  <a:pt x="210374" y="101467"/>
                  <a:pt x="227027" y="99152"/>
                  <a:pt x="243681" y="99152"/>
                </a:cubicBezTo>
                <a:close/>
                <a:moveTo>
                  <a:pt x="243681" y="48711"/>
                </a:moveTo>
                <a:cubicBezTo>
                  <a:pt x="260335" y="48711"/>
                  <a:pt x="276989" y="51385"/>
                  <a:pt x="295275" y="56732"/>
                </a:cubicBezTo>
                <a:cubicBezTo>
                  <a:pt x="295275" y="56732"/>
                  <a:pt x="295275" y="56732"/>
                  <a:pt x="292663" y="71437"/>
                </a:cubicBezTo>
                <a:cubicBezTo>
                  <a:pt x="257396" y="60742"/>
                  <a:pt x="231272" y="60742"/>
                  <a:pt x="197312" y="71437"/>
                </a:cubicBezTo>
                <a:cubicBezTo>
                  <a:pt x="197312" y="71437"/>
                  <a:pt x="197312" y="71437"/>
                  <a:pt x="192087" y="56732"/>
                </a:cubicBezTo>
                <a:cubicBezTo>
                  <a:pt x="210374" y="51385"/>
                  <a:pt x="227027" y="48711"/>
                  <a:pt x="243681" y="48711"/>
                </a:cubicBezTo>
                <a:close/>
                <a:moveTo>
                  <a:pt x="85725" y="48683"/>
                </a:moveTo>
                <a:cubicBezTo>
                  <a:pt x="102122" y="48683"/>
                  <a:pt x="118520" y="51329"/>
                  <a:pt x="136525" y="56621"/>
                </a:cubicBezTo>
                <a:cubicBezTo>
                  <a:pt x="136525" y="56621"/>
                  <a:pt x="136525" y="56621"/>
                  <a:pt x="132667" y="69850"/>
                </a:cubicBezTo>
                <a:cubicBezTo>
                  <a:pt x="99229" y="60590"/>
                  <a:pt x="72221" y="60590"/>
                  <a:pt x="38783" y="69850"/>
                </a:cubicBezTo>
                <a:lnTo>
                  <a:pt x="34925" y="56621"/>
                </a:lnTo>
                <a:cubicBezTo>
                  <a:pt x="52930" y="51329"/>
                  <a:pt x="69327" y="48683"/>
                  <a:pt x="85725" y="48683"/>
                </a:cubicBezTo>
                <a:close/>
                <a:moveTo>
                  <a:pt x="245779" y="12700"/>
                </a:moveTo>
                <a:cubicBezTo>
                  <a:pt x="224915" y="12700"/>
                  <a:pt x="201443" y="16579"/>
                  <a:pt x="171450" y="28215"/>
                </a:cubicBezTo>
                <a:cubicBezTo>
                  <a:pt x="171450" y="28215"/>
                  <a:pt x="171450" y="28215"/>
                  <a:pt x="171450" y="263525"/>
                </a:cubicBezTo>
                <a:cubicBezTo>
                  <a:pt x="176666" y="262232"/>
                  <a:pt x="185794" y="259646"/>
                  <a:pt x="192314" y="257061"/>
                </a:cubicBezTo>
                <a:cubicBezTo>
                  <a:pt x="185794" y="238960"/>
                  <a:pt x="191010" y="219566"/>
                  <a:pt x="205355" y="205344"/>
                </a:cubicBezTo>
                <a:cubicBezTo>
                  <a:pt x="226219" y="184657"/>
                  <a:pt x="258819" y="184657"/>
                  <a:pt x="279684" y="205344"/>
                </a:cubicBezTo>
                <a:cubicBezTo>
                  <a:pt x="294028" y="218273"/>
                  <a:pt x="299244" y="238960"/>
                  <a:pt x="294028" y="257061"/>
                </a:cubicBezTo>
                <a:cubicBezTo>
                  <a:pt x="301852" y="258353"/>
                  <a:pt x="312284" y="262232"/>
                  <a:pt x="317500" y="263525"/>
                </a:cubicBezTo>
                <a:lnTo>
                  <a:pt x="317500" y="28215"/>
                </a:lnTo>
                <a:cubicBezTo>
                  <a:pt x="288812" y="17872"/>
                  <a:pt x="266643" y="12700"/>
                  <a:pt x="245779" y="12700"/>
                </a:cubicBezTo>
                <a:close/>
                <a:moveTo>
                  <a:pt x="84931" y="12700"/>
                </a:moveTo>
                <a:cubicBezTo>
                  <a:pt x="63004" y="12700"/>
                  <a:pt x="42366" y="17872"/>
                  <a:pt x="12700" y="28215"/>
                </a:cubicBezTo>
                <a:cubicBezTo>
                  <a:pt x="12700" y="28215"/>
                  <a:pt x="12700" y="28215"/>
                  <a:pt x="12700" y="263525"/>
                </a:cubicBezTo>
                <a:cubicBezTo>
                  <a:pt x="41077" y="254475"/>
                  <a:pt x="63004" y="249303"/>
                  <a:pt x="84931" y="249303"/>
                </a:cubicBezTo>
                <a:cubicBezTo>
                  <a:pt x="106859" y="249303"/>
                  <a:pt x="128786" y="254475"/>
                  <a:pt x="157163" y="263525"/>
                </a:cubicBezTo>
                <a:lnTo>
                  <a:pt x="157163" y="28215"/>
                </a:lnTo>
                <a:cubicBezTo>
                  <a:pt x="128786" y="17872"/>
                  <a:pt x="106859" y="12700"/>
                  <a:pt x="84931" y="12700"/>
                </a:cubicBezTo>
                <a:close/>
                <a:moveTo>
                  <a:pt x="86835" y="0"/>
                </a:moveTo>
                <a:cubicBezTo>
                  <a:pt x="110164" y="0"/>
                  <a:pt x="133493" y="5175"/>
                  <a:pt x="165894" y="15525"/>
                </a:cubicBezTo>
                <a:cubicBezTo>
                  <a:pt x="198295" y="5175"/>
                  <a:pt x="221624" y="0"/>
                  <a:pt x="244953" y="0"/>
                </a:cubicBezTo>
                <a:cubicBezTo>
                  <a:pt x="269578" y="0"/>
                  <a:pt x="294203" y="5175"/>
                  <a:pt x="326604" y="16819"/>
                </a:cubicBezTo>
                <a:cubicBezTo>
                  <a:pt x="329196" y="18113"/>
                  <a:pt x="331788" y="20700"/>
                  <a:pt x="331788" y="23288"/>
                </a:cubicBezTo>
                <a:cubicBezTo>
                  <a:pt x="331788" y="23288"/>
                  <a:pt x="331788" y="23288"/>
                  <a:pt x="331788" y="274276"/>
                </a:cubicBezTo>
                <a:cubicBezTo>
                  <a:pt x="331788" y="280744"/>
                  <a:pt x="325308" y="280744"/>
                  <a:pt x="322716" y="280744"/>
                </a:cubicBezTo>
                <a:cubicBezTo>
                  <a:pt x="313643" y="276863"/>
                  <a:pt x="299387" y="272982"/>
                  <a:pt x="289019" y="269101"/>
                </a:cubicBezTo>
                <a:cubicBezTo>
                  <a:pt x="287723" y="271688"/>
                  <a:pt x="286427" y="272982"/>
                  <a:pt x="285130" y="274276"/>
                </a:cubicBezTo>
                <a:cubicBezTo>
                  <a:pt x="285130" y="274276"/>
                  <a:pt x="285130" y="274276"/>
                  <a:pt x="329196" y="318263"/>
                </a:cubicBezTo>
                <a:cubicBezTo>
                  <a:pt x="329196" y="318263"/>
                  <a:pt x="329196" y="318263"/>
                  <a:pt x="318828" y="328613"/>
                </a:cubicBezTo>
                <a:cubicBezTo>
                  <a:pt x="318828" y="328613"/>
                  <a:pt x="318828" y="328613"/>
                  <a:pt x="274762" y="284626"/>
                </a:cubicBezTo>
                <a:cubicBezTo>
                  <a:pt x="254025" y="300151"/>
                  <a:pt x="224216" y="298857"/>
                  <a:pt x="206072" y="279451"/>
                </a:cubicBezTo>
                <a:cubicBezTo>
                  <a:pt x="202183" y="276863"/>
                  <a:pt x="200887" y="274276"/>
                  <a:pt x="198295" y="270394"/>
                </a:cubicBezTo>
                <a:cubicBezTo>
                  <a:pt x="189223" y="272982"/>
                  <a:pt x="174966" y="278157"/>
                  <a:pt x="167190" y="280744"/>
                </a:cubicBezTo>
                <a:cubicBezTo>
                  <a:pt x="165894" y="280744"/>
                  <a:pt x="164598" y="280744"/>
                  <a:pt x="163302" y="280744"/>
                </a:cubicBezTo>
                <a:cubicBezTo>
                  <a:pt x="130901" y="269101"/>
                  <a:pt x="108868" y="263926"/>
                  <a:pt x="85539" y="263926"/>
                </a:cubicBezTo>
                <a:cubicBezTo>
                  <a:pt x="63506" y="263926"/>
                  <a:pt x="40177" y="269101"/>
                  <a:pt x="9072" y="280744"/>
                </a:cubicBezTo>
                <a:cubicBezTo>
                  <a:pt x="6480" y="280744"/>
                  <a:pt x="0" y="280744"/>
                  <a:pt x="0" y="274276"/>
                </a:cubicBezTo>
                <a:cubicBezTo>
                  <a:pt x="0" y="274276"/>
                  <a:pt x="0" y="274276"/>
                  <a:pt x="0" y="23288"/>
                </a:cubicBezTo>
                <a:cubicBezTo>
                  <a:pt x="0" y="20700"/>
                  <a:pt x="2592" y="18113"/>
                  <a:pt x="5184" y="16819"/>
                </a:cubicBezTo>
                <a:cubicBezTo>
                  <a:pt x="37585" y="5175"/>
                  <a:pt x="62210" y="0"/>
                  <a:pt x="86835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</p:sp>
      <p:sp>
        <p:nvSpPr>
          <p:cNvPr id="84" name="write_46014">
            <a:extLst>
              <a:ext uri="{FF2B5EF4-FFF2-40B4-BE49-F238E27FC236}">
                <a16:creationId xmlns:a16="http://schemas.microsoft.com/office/drawing/2014/main" id="{9A5A9E5A-990D-49B3-954B-624AF20B1162}"/>
              </a:ext>
            </a:extLst>
          </p:cNvPr>
          <p:cNvSpPr>
            <a:spLocks noChangeAspect="1"/>
          </p:cNvSpPr>
          <p:nvPr/>
        </p:nvSpPr>
        <p:spPr bwMode="auto">
          <a:xfrm>
            <a:off x="1637685" y="1936241"/>
            <a:ext cx="867390" cy="840504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85" name="statistics-on-laptop_82095">
            <a:extLst>
              <a:ext uri="{FF2B5EF4-FFF2-40B4-BE49-F238E27FC236}">
                <a16:creationId xmlns:a16="http://schemas.microsoft.com/office/drawing/2014/main" id="{6CEC568E-8756-415C-8443-EADEF91A0DCF}"/>
              </a:ext>
            </a:extLst>
          </p:cNvPr>
          <p:cNvSpPr>
            <a:spLocks noChangeAspect="1"/>
          </p:cNvSpPr>
          <p:nvPr/>
        </p:nvSpPr>
        <p:spPr bwMode="auto">
          <a:xfrm>
            <a:off x="1485285" y="5430824"/>
            <a:ext cx="867390" cy="643415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86" name="twitter-bird_13807">
            <a:extLst>
              <a:ext uri="{FF2B5EF4-FFF2-40B4-BE49-F238E27FC236}">
                <a16:creationId xmlns:a16="http://schemas.microsoft.com/office/drawing/2014/main" id="{6BFF9A2B-E698-4F93-93F4-6D07B1038296}"/>
              </a:ext>
            </a:extLst>
          </p:cNvPr>
          <p:cNvSpPr>
            <a:spLocks noChangeAspect="1"/>
          </p:cNvSpPr>
          <p:nvPr/>
        </p:nvSpPr>
        <p:spPr bwMode="auto">
          <a:xfrm>
            <a:off x="8555615" y="7311926"/>
            <a:ext cx="867390" cy="867390"/>
          </a:xfrm>
          <a:custGeom>
            <a:avLst/>
            <a:gdLst>
              <a:gd name="connsiteX0" fmla="*/ 221812 w 338138"/>
              <a:gd name="connsiteY0" fmla="*/ 39687 h 338138"/>
              <a:gd name="connsiteX1" fmla="*/ 175663 w 338138"/>
              <a:gd name="connsiteY1" fmla="*/ 68732 h 338138"/>
              <a:gd name="connsiteX2" fmla="*/ 165114 w 338138"/>
              <a:gd name="connsiteY2" fmla="*/ 108339 h 338138"/>
              <a:gd name="connsiteX3" fmla="*/ 166433 w 338138"/>
              <a:gd name="connsiteY3" fmla="*/ 118900 h 338138"/>
              <a:gd name="connsiteX4" fmla="*/ 165114 w 338138"/>
              <a:gd name="connsiteY4" fmla="*/ 120221 h 338138"/>
              <a:gd name="connsiteX5" fmla="*/ 84683 w 338138"/>
              <a:gd name="connsiteY5" fmla="*/ 95136 h 338138"/>
              <a:gd name="connsiteX6" fmla="*/ 43808 w 338138"/>
              <a:gd name="connsiteY6" fmla="*/ 64771 h 338138"/>
              <a:gd name="connsiteX7" fmla="*/ 31941 w 338138"/>
              <a:gd name="connsiteY7" fmla="*/ 51569 h 338138"/>
              <a:gd name="connsiteX8" fmla="*/ 51719 w 338138"/>
              <a:gd name="connsiteY8" fmla="*/ 138704 h 338138"/>
              <a:gd name="connsiteX9" fmla="*/ 35897 w 338138"/>
              <a:gd name="connsiteY9" fmla="*/ 136063 h 338138"/>
              <a:gd name="connsiteX10" fmla="*/ 22711 w 338138"/>
              <a:gd name="connsiteY10" fmla="*/ 130782 h 338138"/>
              <a:gd name="connsiteX11" fmla="*/ 37215 w 338138"/>
              <a:gd name="connsiteY11" fmla="*/ 171709 h 338138"/>
              <a:gd name="connsiteX12" fmla="*/ 74135 w 338138"/>
              <a:gd name="connsiteY12" fmla="*/ 195473 h 338138"/>
              <a:gd name="connsiteX13" fmla="*/ 45127 w 338138"/>
              <a:gd name="connsiteY13" fmla="*/ 196793 h 338138"/>
              <a:gd name="connsiteX14" fmla="*/ 105780 w 338138"/>
              <a:gd name="connsiteY14" fmla="*/ 243001 h 338138"/>
              <a:gd name="connsiteX15" fmla="*/ 9526 w 338138"/>
              <a:gd name="connsiteY15" fmla="*/ 269405 h 338138"/>
              <a:gd name="connsiteX16" fmla="*/ 16119 w 338138"/>
              <a:gd name="connsiteY16" fmla="*/ 273366 h 338138"/>
              <a:gd name="connsiteX17" fmla="*/ 63586 w 338138"/>
              <a:gd name="connsiteY17" fmla="*/ 293169 h 338138"/>
              <a:gd name="connsiteX18" fmla="*/ 95231 w 338138"/>
              <a:gd name="connsiteY18" fmla="*/ 298450 h 338138"/>
              <a:gd name="connsiteX19" fmla="*/ 96550 w 338138"/>
              <a:gd name="connsiteY19" fmla="*/ 298450 h 338138"/>
              <a:gd name="connsiteX20" fmla="*/ 100506 w 338138"/>
              <a:gd name="connsiteY20" fmla="*/ 298450 h 338138"/>
              <a:gd name="connsiteX21" fmla="*/ 101824 w 338138"/>
              <a:gd name="connsiteY21" fmla="*/ 298450 h 338138"/>
              <a:gd name="connsiteX22" fmla="*/ 118965 w 338138"/>
              <a:gd name="connsiteY22" fmla="*/ 298450 h 338138"/>
              <a:gd name="connsiteX23" fmla="*/ 121602 w 338138"/>
              <a:gd name="connsiteY23" fmla="*/ 298450 h 338138"/>
              <a:gd name="connsiteX24" fmla="*/ 124239 w 338138"/>
              <a:gd name="connsiteY24" fmla="*/ 298450 h 338138"/>
              <a:gd name="connsiteX25" fmla="*/ 125558 w 338138"/>
              <a:gd name="connsiteY25" fmla="*/ 298450 h 338138"/>
              <a:gd name="connsiteX26" fmla="*/ 142699 w 338138"/>
              <a:gd name="connsiteY26" fmla="*/ 297130 h 338138"/>
              <a:gd name="connsiteX27" fmla="*/ 186211 w 338138"/>
              <a:gd name="connsiteY27" fmla="*/ 283928 h 338138"/>
              <a:gd name="connsiteX28" fmla="*/ 232360 w 338138"/>
              <a:gd name="connsiteY28" fmla="*/ 254883 h 338138"/>
              <a:gd name="connsiteX29" fmla="*/ 270598 w 338138"/>
              <a:gd name="connsiteY29" fmla="*/ 207355 h 338138"/>
              <a:gd name="connsiteX30" fmla="*/ 293013 w 338138"/>
              <a:gd name="connsiteY30" fmla="*/ 149265 h 338138"/>
              <a:gd name="connsiteX31" fmla="*/ 295650 w 338138"/>
              <a:gd name="connsiteY31" fmla="*/ 117580 h 338138"/>
              <a:gd name="connsiteX32" fmla="*/ 295650 w 338138"/>
              <a:gd name="connsiteY32" fmla="*/ 105698 h 338138"/>
              <a:gd name="connsiteX33" fmla="*/ 296969 w 338138"/>
              <a:gd name="connsiteY33" fmla="*/ 103058 h 338138"/>
              <a:gd name="connsiteX34" fmla="*/ 327295 w 338138"/>
              <a:gd name="connsiteY34" fmla="*/ 72693 h 338138"/>
              <a:gd name="connsiteX35" fmla="*/ 328614 w 338138"/>
              <a:gd name="connsiteY35" fmla="*/ 70052 h 338138"/>
              <a:gd name="connsiteX36" fmla="*/ 291695 w 338138"/>
              <a:gd name="connsiteY36" fmla="*/ 80614 h 338138"/>
              <a:gd name="connsiteX37" fmla="*/ 308836 w 338138"/>
              <a:gd name="connsiteY37" fmla="*/ 64771 h 338138"/>
              <a:gd name="connsiteX38" fmla="*/ 319384 w 338138"/>
              <a:gd name="connsiteY38" fmla="*/ 43648 h 338138"/>
              <a:gd name="connsiteX39" fmla="*/ 311473 w 338138"/>
              <a:gd name="connsiteY39" fmla="*/ 48929 h 338138"/>
              <a:gd name="connsiteX40" fmla="*/ 279828 w 338138"/>
              <a:gd name="connsiteY40" fmla="*/ 59490 h 338138"/>
              <a:gd name="connsiteX41" fmla="*/ 277191 w 338138"/>
              <a:gd name="connsiteY41" fmla="*/ 58170 h 338138"/>
              <a:gd name="connsiteX42" fmla="*/ 244227 w 338138"/>
              <a:gd name="connsiteY42" fmla="*/ 41007 h 338138"/>
              <a:gd name="connsiteX43" fmla="*/ 238953 w 338138"/>
              <a:gd name="connsiteY43" fmla="*/ 39687 h 338138"/>
              <a:gd name="connsiteX44" fmla="*/ 237634 w 338138"/>
              <a:gd name="connsiteY44" fmla="*/ 39687 h 338138"/>
              <a:gd name="connsiteX45" fmla="*/ 236316 w 338138"/>
              <a:gd name="connsiteY45" fmla="*/ 39687 h 338138"/>
              <a:gd name="connsiteX46" fmla="*/ 234997 w 338138"/>
              <a:gd name="connsiteY46" fmla="*/ 39687 h 338138"/>
              <a:gd name="connsiteX47" fmla="*/ 225767 w 338138"/>
              <a:gd name="connsiteY47" fmla="*/ 39687 h 338138"/>
              <a:gd name="connsiteX48" fmla="*/ 224449 w 338138"/>
              <a:gd name="connsiteY48" fmla="*/ 39687 h 338138"/>
              <a:gd name="connsiteX49" fmla="*/ 223130 w 338138"/>
              <a:gd name="connsiteY49" fmla="*/ 39687 h 338138"/>
              <a:gd name="connsiteX50" fmla="*/ 221812 w 338138"/>
              <a:gd name="connsiteY50" fmla="*/ 39687 h 338138"/>
              <a:gd name="connsiteX51" fmla="*/ 34342 w 338138"/>
              <a:gd name="connsiteY51" fmla="*/ 0 h 338138"/>
              <a:gd name="connsiteX52" fmla="*/ 303796 w 338138"/>
              <a:gd name="connsiteY52" fmla="*/ 0 h 338138"/>
              <a:gd name="connsiteX53" fmla="*/ 338138 w 338138"/>
              <a:gd name="connsiteY53" fmla="*/ 34342 h 338138"/>
              <a:gd name="connsiteX54" fmla="*/ 338138 w 338138"/>
              <a:gd name="connsiteY54" fmla="*/ 303796 h 338138"/>
              <a:gd name="connsiteX55" fmla="*/ 303796 w 338138"/>
              <a:gd name="connsiteY55" fmla="*/ 338138 h 338138"/>
              <a:gd name="connsiteX56" fmla="*/ 34342 w 338138"/>
              <a:gd name="connsiteY56" fmla="*/ 338138 h 338138"/>
              <a:gd name="connsiteX57" fmla="*/ 0 w 338138"/>
              <a:gd name="connsiteY57" fmla="*/ 303796 h 338138"/>
              <a:gd name="connsiteX58" fmla="*/ 0 w 338138"/>
              <a:gd name="connsiteY58" fmla="*/ 34342 h 338138"/>
              <a:gd name="connsiteX59" fmla="*/ 34342 w 338138"/>
              <a:gd name="connsiteY59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38138" h="338138">
                <a:moveTo>
                  <a:pt x="221812" y="39687"/>
                </a:moveTo>
                <a:cubicBezTo>
                  <a:pt x="202034" y="42328"/>
                  <a:pt x="186211" y="52889"/>
                  <a:pt x="175663" y="68732"/>
                </a:cubicBezTo>
                <a:cubicBezTo>
                  <a:pt x="167751" y="80614"/>
                  <a:pt x="163796" y="95136"/>
                  <a:pt x="165114" y="108339"/>
                </a:cubicBezTo>
                <a:cubicBezTo>
                  <a:pt x="165114" y="112299"/>
                  <a:pt x="165114" y="114940"/>
                  <a:pt x="166433" y="118900"/>
                </a:cubicBezTo>
                <a:cubicBezTo>
                  <a:pt x="166433" y="118900"/>
                  <a:pt x="166433" y="120221"/>
                  <a:pt x="165114" y="120221"/>
                </a:cubicBezTo>
                <a:cubicBezTo>
                  <a:pt x="136106" y="117580"/>
                  <a:pt x="109735" y="109659"/>
                  <a:pt x="84683" y="95136"/>
                </a:cubicBezTo>
                <a:cubicBezTo>
                  <a:pt x="68861" y="87215"/>
                  <a:pt x="55675" y="76653"/>
                  <a:pt x="43808" y="64771"/>
                </a:cubicBezTo>
                <a:cubicBezTo>
                  <a:pt x="39853" y="60811"/>
                  <a:pt x="35897" y="55530"/>
                  <a:pt x="31941" y="51569"/>
                </a:cubicBezTo>
                <a:cubicBezTo>
                  <a:pt x="17437" y="72693"/>
                  <a:pt x="17437" y="114940"/>
                  <a:pt x="51719" y="138704"/>
                </a:cubicBezTo>
                <a:cubicBezTo>
                  <a:pt x="46445" y="138704"/>
                  <a:pt x="41171" y="137383"/>
                  <a:pt x="35897" y="136063"/>
                </a:cubicBezTo>
                <a:cubicBezTo>
                  <a:pt x="31941" y="134743"/>
                  <a:pt x="26667" y="133423"/>
                  <a:pt x="22711" y="130782"/>
                </a:cubicBezTo>
                <a:cubicBezTo>
                  <a:pt x="22711" y="146625"/>
                  <a:pt x="26667" y="159827"/>
                  <a:pt x="37215" y="171709"/>
                </a:cubicBezTo>
                <a:cubicBezTo>
                  <a:pt x="46445" y="184911"/>
                  <a:pt x="59631" y="192833"/>
                  <a:pt x="74135" y="195473"/>
                </a:cubicBezTo>
                <a:cubicBezTo>
                  <a:pt x="64905" y="198113"/>
                  <a:pt x="55675" y="198113"/>
                  <a:pt x="45127" y="196793"/>
                </a:cubicBezTo>
                <a:cubicBezTo>
                  <a:pt x="51719" y="217917"/>
                  <a:pt x="72816" y="241681"/>
                  <a:pt x="105780" y="243001"/>
                </a:cubicBezTo>
                <a:cubicBezTo>
                  <a:pt x="78090" y="264124"/>
                  <a:pt x="45127" y="273366"/>
                  <a:pt x="9526" y="269405"/>
                </a:cubicBezTo>
                <a:cubicBezTo>
                  <a:pt x="12163" y="270726"/>
                  <a:pt x="13482" y="272046"/>
                  <a:pt x="16119" y="273366"/>
                </a:cubicBezTo>
                <a:cubicBezTo>
                  <a:pt x="30623" y="282608"/>
                  <a:pt x="46445" y="289209"/>
                  <a:pt x="63586" y="293169"/>
                </a:cubicBezTo>
                <a:cubicBezTo>
                  <a:pt x="74135" y="295810"/>
                  <a:pt x="84683" y="297130"/>
                  <a:pt x="95231" y="298450"/>
                </a:cubicBezTo>
                <a:cubicBezTo>
                  <a:pt x="95231" y="298450"/>
                  <a:pt x="96550" y="298450"/>
                  <a:pt x="96550" y="298450"/>
                </a:cubicBezTo>
                <a:cubicBezTo>
                  <a:pt x="96550" y="298450"/>
                  <a:pt x="96550" y="298450"/>
                  <a:pt x="100506" y="298450"/>
                </a:cubicBezTo>
                <a:cubicBezTo>
                  <a:pt x="100506" y="298450"/>
                  <a:pt x="100506" y="298450"/>
                  <a:pt x="101824" y="298450"/>
                </a:cubicBezTo>
                <a:cubicBezTo>
                  <a:pt x="101824" y="298450"/>
                  <a:pt x="101824" y="298450"/>
                  <a:pt x="118965" y="298450"/>
                </a:cubicBezTo>
                <a:cubicBezTo>
                  <a:pt x="120284" y="298450"/>
                  <a:pt x="120284" y="298450"/>
                  <a:pt x="121602" y="298450"/>
                </a:cubicBezTo>
                <a:cubicBezTo>
                  <a:pt x="121602" y="298450"/>
                  <a:pt x="121602" y="298450"/>
                  <a:pt x="124239" y="298450"/>
                </a:cubicBezTo>
                <a:cubicBezTo>
                  <a:pt x="124239" y="298450"/>
                  <a:pt x="124239" y="298450"/>
                  <a:pt x="125558" y="298450"/>
                </a:cubicBezTo>
                <a:cubicBezTo>
                  <a:pt x="130832" y="298450"/>
                  <a:pt x="136106" y="297130"/>
                  <a:pt x="142699" y="297130"/>
                </a:cubicBezTo>
                <a:cubicBezTo>
                  <a:pt x="157203" y="294489"/>
                  <a:pt x="171707" y="289209"/>
                  <a:pt x="186211" y="283928"/>
                </a:cubicBezTo>
                <a:cubicBezTo>
                  <a:pt x="203352" y="276006"/>
                  <a:pt x="217856" y="266765"/>
                  <a:pt x="232360" y="254883"/>
                </a:cubicBezTo>
                <a:cubicBezTo>
                  <a:pt x="246864" y="240360"/>
                  <a:pt x="260050" y="224518"/>
                  <a:pt x="270598" y="207355"/>
                </a:cubicBezTo>
                <a:cubicBezTo>
                  <a:pt x="281146" y="188872"/>
                  <a:pt x="287739" y="169069"/>
                  <a:pt x="293013" y="149265"/>
                </a:cubicBezTo>
                <a:cubicBezTo>
                  <a:pt x="294332" y="138704"/>
                  <a:pt x="295650" y="128142"/>
                  <a:pt x="295650" y="117580"/>
                </a:cubicBezTo>
                <a:cubicBezTo>
                  <a:pt x="295650" y="113619"/>
                  <a:pt x="295650" y="109659"/>
                  <a:pt x="295650" y="105698"/>
                </a:cubicBezTo>
                <a:cubicBezTo>
                  <a:pt x="295650" y="104378"/>
                  <a:pt x="296969" y="103058"/>
                  <a:pt x="296969" y="103058"/>
                </a:cubicBezTo>
                <a:cubicBezTo>
                  <a:pt x="308836" y="93816"/>
                  <a:pt x="319384" y="84575"/>
                  <a:pt x="327295" y="72693"/>
                </a:cubicBezTo>
                <a:cubicBezTo>
                  <a:pt x="327295" y="71372"/>
                  <a:pt x="327295" y="71372"/>
                  <a:pt x="328614" y="70052"/>
                </a:cubicBezTo>
                <a:cubicBezTo>
                  <a:pt x="316747" y="75333"/>
                  <a:pt x="304880" y="77973"/>
                  <a:pt x="291695" y="80614"/>
                </a:cubicBezTo>
                <a:cubicBezTo>
                  <a:pt x="298287" y="75333"/>
                  <a:pt x="303562" y="70052"/>
                  <a:pt x="308836" y="64771"/>
                </a:cubicBezTo>
                <a:cubicBezTo>
                  <a:pt x="314110" y="58170"/>
                  <a:pt x="316747" y="51569"/>
                  <a:pt x="319384" y="43648"/>
                </a:cubicBezTo>
                <a:cubicBezTo>
                  <a:pt x="316747" y="46288"/>
                  <a:pt x="314110" y="47608"/>
                  <a:pt x="311473" y="48929"/>
                </a:cubicBezTo>
                <a:cubicBezTo>
                  <a:pt x="300925" y="54210"/>
                  <a:pt x="290376" y="56850"/>
                  <a:pt x="279828" y="59490"/>
                </a:cubicBezTo>
                <a:cubicBezTo>
                  <a:pt x="278509" y="59490"/>
                  <a:pt x="278509" y="59490"/>
                  <a:pt x="277191" y="58170"/>
                </a:cubicBezTo>
                <a:cubicBezTo>
                  <a:pt x="267961" y="48929"/>
                  <a:pt x="257413" y="43648"/>
                  <a:pt x="244227" y="41007"/>
                </a:cubicBezTo>
                <a:cubicBezTo>
                  <a:pt x="242909" y="39687"/>
                  <a:pt x="241590" y="39687"/>
                  <a:pt x="238953" y="39687"/>
                </a:cubicBezTo>
                <a:cubicBezTo>
                  <a:pt x="238953" y="39687"/>
                  <a:pt x="237634" y="39687"/>
                  <a:pt x="237634" y="39687"/>
                </a:cubicBezTo>
                <a:cubicBezTo>
                  <a:pt x="237634" y="39687"/>
                  <a:pt x="237634" y="39687"/>
                  <a:pt x="236316" y="39687"/>
                </a:cubicBezTo>
                <a:cubicBezTo>
                  <a:pt x="236316" y="39687"/>
                  <a:pt x="236316" y="39687"/>
                  <a:pt x="234997" y="39687"/>
                </a:cubicBezTo>
                <a:cubicBezTo>
                  <a:pt x="234997" y="39687"/>
                  <a:pt x="234997" y="39687"/>
                  <a:pt x="225767" y="39687"/>
                </a:cubicBezTo>
                <a:cubicBezTo>
                  <a:pt x="225767" y="39687"/>
                  <a:pt x="224449" y="39687"/>
                  <a:pt x="224449" y="39687"/>
                </a:cubicBezTo>
                <a:cubicBezTo>
                  <a:pt x="224449" y="39687"/>
                  <a:pt x="224449" y="39687"/>
                  <a:pt x="223130" y="39687"/>
                </a:cubicBezTo>
                <a:cubicBezTo>
                  <a:pt x="223130" y="39687"/>
                  <a:pt x="221812" y="39687"/>
                  <a:pt x="221812" y="39687"/>
                </a:cubicBezTo>
                <a:close/>
                <a:moveTo>
                  <a:pt x="34342" y="0"/>
                </a:moveTo>
                <a:cubicBezTo>
                  <a:pt x="34342" y="0"/>
                  <a:pt x="34342" y="0"/>
                  <a:pt x="303796" y="0"/>
                </a:cubicBezTo>
                <a:cubicBezTo>
                  <a:pt x="322288" y="0"/>
                  <a:pt x="338138" y="15850"/>
                  <a:pt x="338138" y="34342"/>
                </a:cubicBezTo>
                <a:cubicBezTo>
                  <a:pt x="338138" y="34342"/>
                  <a:pt x="338138" y="34342"/>
                  <a:pt x="338138" y="303796"/>
                </a:cubicBezTo>
                <a:cubicBezTo>
                  <a:pt x="338138" y="322288"/>
                  <a:pt x="322288" y="338138"/>
                  <a:pt x="303796" y="338138"/>
                </a:cubicBezTo>
                <a:cubicBezTo>
                  <a:pt x="303796" y="338138"/>
                  <a:pt x="303796" y="338138"/>
                  <a:pt x="34342" y="338138"/>
                </a:cubicBezTo>
                <a:cubicBezTo>
                  <a:pt x="15850" y="338138"/>
                  <a:pt x="0" y="322288"/>
                  <a:pt x="0" y="303796"/>
                </a:cubicBezTo>
                <a:cubicBezTo>
                  <a:pt x="0" y="303796"/>
                  <a:pt x="0" y="303796"/>
                  <a:pt x="0" y="34342"/>
                </a:cubicBezTo>
                <a:cubicBezTo>
                  <a:pt x="0" y="15850"/>
                  <a:pt x="15850" y="0"/>
                  <a:pt x="34342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</p:sp>
      <p:cxnSp>
        <p:nvCxnSpPr>
          <p:cNvPr id="44" name="连接符: 肘形 43">
            <a:extLst>
              <a:ext uri="{FF2B5EF4-FFF2-40B4-BE49-F238E27FC236}">
                <a16:creationId xmlns:a16="http://schemas.microsoft.com/office/drawing/2014/main" id="{87656557-AEF3-4A61-95DF-43A09F628F1E}"/>
              </a:ext>
            </a:extLst>
          </p:cNvPr>
          <p:cNvCxnSpPr>
            <a:cxnSpLocks/>
          </p:cNvCxnSpPr>
          <p:nvPr/>
        </p:nvCxnSpPr>
        <p:spPr>
          <a:xfrm>
            <a:off x="2594414" y="2537169"/>
            <a:ext cx="6253009" cy="477059"/>
          </a:xfrm>
          <a:prstGeom prst="bentConnector3">
            <a:avLst>
              <a:gd name="adj1" fmla="val 99931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连接符: 肘形 71">
            <a:extLst>
              <a:ext uri="{FF2B5EF4-FFF2-40B4-BE49-F238E27FC236}">
                <a16:creationId xmlns:a16="http://schemas.microsoft.com/office/drawing/2014/main" id="{E31D465F-D396-4282-AEF1-E40C955E6288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94415" y="4369936"/>
            <a:ext cx="6243555" cy="1433793"/>
          </a:xfrm>
          <a:prstGeom prst="bentConnector3">
            <a:avLst>
              <a:gd name="adj1" fmla="val -39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连接符: 肘形 79">
            <a:extLst>
              <a:ext uri="{FF2B5EF4-FFF2-40B4-BE49-F238E27FC236}">
                <a16:creationId xmlns:a16="http://schemas.microsoft.com/office/drawing/2014/main" id="{F47622D2-AF3C-4013-A40A-EC320BAE0FDE}"/>
              </a:ext>
            </a:extLst>
          </p:cNvPr>
          <p:cNvCxnSpPr>
            <a:cxnSpLocks/>
          </p:cNvCxnSpPr>
          <p:nvPr/>
        </p:nvCxnSpPr>
        <p:spPr>
          <a:xfrm>
            <a:off x="1602602" y="7015573"/>
            <a:ext cx="6762640" cy="761045"/>
          </a:xfrm>
          <a:prstGeom prst="bentConnector3">
            <a:avLst>
              <a:gd name="adj1" fmla="val 14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左大括号 1">
            <a:extLst>
              <a:ext uri="{FF2B5EF4-FFF2-40B4-BE49-F238E27FC236}">
                <a16:creationId xmlns:a16="http://schemas.microsoft.com/office/drawing/2014/main" id="{F659DDBF-DDD7-4F68-9672-0B1118BDC623}"/>
              </a:ext>
            </a:extLst>
          </p:cNvPr>
          <p:cNvSpPr/>
          <p:nvPr/>
        </p:nvSpPr>
        <p:spPr>
          <a:xfrm>
            <a:off x="9497265" y="6821215"/>
            <a:ext cx="345993" cy="2078252"/>
          </a:xfrm>
          <a:prstGeom prst="lef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510D0A3-421C-4C40-B39B-083F4839F34D}"/>
              </a:ext>
            </a:extLst>
          </p:cNvPr>
          <p:cNvSpPr txBox="1"/>
          <p:nvPr/>
        </p:nvSpPr>
        <p:spPr>
          <a:xfrm>
            <a:off x="9722805" y="7220549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自提</a:t>
            </a:r>
            <a:endParaRPr lang="en-US" altLang="zh-CN" sz="2000" b="1" dirty="0">
              <a:solidFill>
                <a:schemeClr val="bg1"/>
              </a:solidFill>
            </a:endParaRPr>
          </a:p>
          <a:p>
            <a:pPr algn="ctr"/>
            <a:endParaRPr lang="en-US" altLang="zh-CN" sz="2000" b="1" dirty="0">
              <a:solidFill>
                <a:schemeClr val="bg1"/>
              </a:solidFill>
            </a:endParaRPr>
          </a:p>
          <a:p>
            <a:pPr algn="ctr"/>
            <a:endParaRPr lang="en-US" altLang="zh-CN" sz="20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配送</a:t>
            </a:r>
          </a:p>
        </p:txBody>
      </p:sp>
    </p:spTree>
    <p:extLst>
      <p:ext uri="{BB962C8B-B14F-4D97-AF65-F5344CB8AC3E}">
        <p14:creationId xmlns:p14="http://schemas.microsoft.com/office/powerpoint/2010/main" val="1316813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椭圆 104"/>
          <p:cNvSpPr>
            <a:spLocks noChangeAspect="1"/>
          </p:cNvSpPr>
          <p:nvPr/>
        </p:nvSpPr>
        <p:spPr>
          <a:xfrm>
            <a:off x="2251535" y="-1392787"/>
            <a:ext cx="1024333" cy="1024333"/>
          </a:xfrm>
          <a:prstGeom prst="ellipse">
            <a:avLst/>
          </a:pr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6" name="椭圆 105"/>
          <p:cNvSpPr>
            <a:spLocks noChangeAspect="1"/>
          </p:cNvSpPr>
          <p:nvPr/>
        </p:nvSpPr>
        <p:spPr>
          <a:xfrm>
            <a:off x="3393484" y="-1335584"/>
            <a:ext cx="1024333" cy="1024333"/>
          </a:xfrm>
          <a:prstGeom prst="ellipse">
            <a:avLst/>
          </a:pr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33968F1D-5749-40F7-9598-11B72615C8DB}"/>
              </a:ext>
            </a:extLst>
          </p:cNvPr>
          <p:cNvGrpSpPr/>
          <p:nvPr/>
        </p:nvGrpSpPr>
        <p:grpSpPr>
          <a:xfrm>
            <a:off x="11212268" y="1989824"/>
            <a:ext cx="5980596" cy="5812814"/>
            <a:chOff x="11213605" y="1988296"/>
            <a:chExt cx="5983755" cy="5815887"/>
          </a:xfrm>
        </p:grpSpPr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id="{355A9019-D686-4F81-A764-1D3E73EFF444}"/>
                </a:ext>
              </a:extLst>
            </p:cNvPr>
            <p:cNvGrpSpPr/>
            <p:nvPr/>
          </p:nvGrpSpPr>
          <p:grpSpPr>
            <a:xfrm>
              <a:off x="11213605" y="1988296"/>
              <a:ext cx="5983755" cy="4756133"/>
              <a:chOff x="0" y="2857500"/>
              <a:chExt cx="6206533" cy="4933205"/>
            </a:xfrm>
          </p:grpSpPr>
          <p:grpSp>
            <p:nvGrpSpPr>
              <p:cNvPr id="66" name="Group 16">
                <a:extLst>
                  <a:ext uri="{FF2B5EF4-FFF2-40B4-BE49-F238E27FC236}">
                    <a16:creationId xmlns:a16="http://schemas.microsoft.com/office/drawing/2014/main" id="{A2AB521A-91F8-4CEC-B6D8-07A655D751DC}"/>
                  </a:ext>
                </a:extLst>
              </p:cNvPr>
              <p:cNvGrpSpPr/>
              <p:nvPr/>
            </p:nvGrpSpPr>
            <p:grpSpPr>
              <a:xfrm>
                <a:off x="0" y="2857500"/>
                <a:ext cx="5206699" cy="1761008"/>
                <a:chOff x="11901041" y="2857500"/>
                <a:chExt cx="5206699" cy="1761008"/>
              </a:xfrm>
            </p:grpSpPr>
            <p:sp>
              <p:nvSpPr>
                <p:cNvPr id="109" name="Oval 33">
                  <a:extLst>
                    <a:ext uri="{FF2B5EF4-FFF2-40B4-BE49-F238E27FC236}">
                      <a16:creationId xmlns:a16="http://schemas.microsoft.com/office/drawing/2014/main" id="{67B4D8DD-2EA3-4503-9F86-0472FC5B6E85}"/>
                    </a:ext>
                  </a:extLst>
                </p:cNvPr>
                <p:cNvSpPr/>
                <p:nvPr/>
              </p:nvSpPr>
              <p:spPr>
                <a:xfrm>
                  <a:off x="11901041" y="3004281"/>
                  <a:ext cx="467481" cy="467481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rgbClr val="00ECFE"/>
                    </a:gs>
                    <a:gs pos="74000">
                      <a:srgbClr val="3857F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3276" b="1"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TextBox 34">
                  <a:extLst>
                    <a:ext uri="{FF2B5EF4-FFF2-40B4-BE49-F238E27FC236}">
                      <a16:creationId xmlns:a16="http://schemas.microsoft.com/office/drawing/2014/main" id="{48B45FB1-DDCF-4BBB-8D17-FFC7FD9077B1}"/>
                    </a:ext>
                  </a:extLst>
                </p:cNvPr>
                <p:cNvSpPr txBox="1"/>
                <p:nvPr/>
              </p:nvSpPr>
              <p:spPr>
                <a:xfrm>
                  <a:off x="12637346" y="2857500"/>
                  <a:ext cx="4470394" cy="5574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891" b="1" dirty="0">
                      <a:solidFill>
                        <a:srgbClr val="FFFF00"/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售前展厅样品导购</a:t>
                  </a:r>
                  <a:endParaRPr lang="uk-UA" sz="2891" b="1" dirty="0">
                    <a:solidFill>
                      <a:srgbClr val="FFFF00"/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1" name="TextBox 35">
                  <a:extLst>
                    <a:ext uri="{FF2B5EF4-FFF2-40B4-BE49-F238E27FC236}">
                      <a16:creationId xmlns:a16="http://schemas.microsoft.com/office/drawing/2014/main" id="{091D5B6C-A49B-4209-8A5D-55AF0870F399}"/>
                    </a:ext>
                  </a:extLst>
                </p:cNvPr>
                <p:cNvSpPr txBox="1"/>
                <p:nvPr/>
              </p:nvSpPr>
              <p:spPr>
                <a:xfrm flipH="1">
                  <a:off x="12637345" y="3600008"/>
                  <a:ext cx="4470394" cy="1018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926" b="1" dirty="0">
                      <a:solidFill>
                        <a:schemeClr val="bg1">
                          <a:lumMod val="8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顾客通过展厅样品，了解样品产品信息，确认购买清单，及价格并通过商品收银结算或者门店自主收银结算；</a:t>
                  </a:r>
                  <a:endParaRPr lang="ru-RU" sz="1926" b="1" dirty="0">
                    <a:solidFill>
                      <a:schemeClr val="bg1">
                        <a:lumMod val="85000"/>
                      </a:schemeClr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7" name="Group 20">
                <a:extLst>
                  <a:ext uri="{FF2B5EF4-FFF2-40B4-BE49-F238E27FC236}">
                    <a16:creationId xmlns:a16="http://schemas.microsoft.com/office/drawing/2014/main" id="{5AEDC7DF-3984-4CF4-ACE0-A10EE24BD034}"/>
                  </a:ext>
                </a:extLst>
              </p:cNvPr>
              <p:cNvGrpSpPr/>
              <p:nvPr/>
            </p:nvGrpSpPr>
            <p:grpSpPr>
              <a:xfrm>
                <a:off x="0" y="5016972"/>
                <a:ext cx="5826638" cy="1764273"/>
                <a:chOff x="11901041" y="5016972"/>
                <a:chExt cx="5826638" cy="1764273"/>
              </a:xfrm>
            </p:grpSpPr>
            <p:sp>
              <p:nvSpPr>
                <p:cNvPr id="100" name="Oval 55">
                  <a:extLst>
                    <a:ext uri="{FF2B5EF4-FFF2-40B4-BE49-F238E27FC236}">
                      <a16:creationId xmlns:a16="http://schemas.microsoft.com/office/drawing/2014/main" id="{3BCEE23C-FCFC-45FC-9E0E-56983E03FAE8}"/>
                    </a:ext>
                  </a:extLst>
                </p:cNvPr>
                <p:cNvSpPr/>
                <p:nvPr/>
              </p:nvSpPr>
              <p:spPr>
                <a:xfrm>
                  <a:off x="11901041" y="5163753"/>
                  <a:ext cx="467481" cy="467481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rgbClr val="00ECFE"/>
                    </a:gs>
                    <a:gs pos="74000">
                      <a:srgbClr val="3857F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3276" b="1"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TextBox 56">
                  <a:extLst>
                    <a:ext uri="{FF2B5EF4-FFF2-40B4-BE49-F238E27FC236}">
                      <a16:creationId xmlns:a16="http://schemas.microsoft.com/office/drawing/2014/main" id="{B5E5BC36-EFD4-460D-91D1-F8625837A684}"/>
                    </a:ext>
                  </a:extLst>
                </p:cNvPr>
                <p:cNvSpPr txBox="1"/>
                <p:nvPr/>
              </p:nvSpPr>
              <p:spPr>
                <a:xfrm>
                  <a:off x="12637346" y="5016972"/>
                  <a:ext cx="5090333" cy="5574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891" b="1" dirty="0">
                      <a:solidFill>
                        <a:srgbClr val="FFFF00"/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售中订单及结算款易变更</a:t>
                  </a:r>
                  <a:endParaRPr lang="uk-UA" sz="2891" b="1" dirty="0">
                    <a:solidFill>
                      <a:srgbClr val="FFFF00"/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TextBox 57">
                  <a:extLst>
                    <a:ext uri="{FF2B5EF4-FFF2-40B4-BE49-F238E27FC236}">
                      <a16:creationId xmlns:a16="http://schemas.microsoft.com/office/drawing/2014/main" id="{3A623ABA-8361-4C68-8434-B9CB6B8DF11E}"/>
                    </a:ext>
                  </a:extLst>
                </p:cNvPr>
                <p:cNvSpPr txBox="1"/>
                <p:nvPr/>
              </p:nvSpPr>
              <p:spPr>
                <a:xfrm flipH="1">
                  <a:off x="12687235" y="5762745"/>
                  <a:ext cx="4420501" cy="10185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1926" b="1" dirty="0">
                      <a:solidFill>
                        <a:schemeClr val="bg1">
                          <a:lumMod val="8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订单配送前，顾客易变更订单，且二次购买的情况，需要灵活调配历史订单结算款；</a:t>
                  </a:r>
                  <a:endParaRPr lang="ru-RU" sz="1926" b="1" dirty="0">
                    <a:solidFill>
                      <a:schemeClr val="bg1">
                        <a:lumMod val="85000"/>
                      </a:schemeClr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8" name="Group 21">
                <a:extLst>
                  <a:ext uri="{FF2B5EF4-FFF2-40B4-BE49-F238E27FC236}">
                    <a16:creationId xmlns:a16="http://schemas.microsoft.com/office/drawing/2014/main" id="{FEB24E3C-7E7B-4123-B5B9-F4EF9430A0FB}"/>
                  </a:ext>
                </a:extLst>
              </p:cNvPr>
              <p:cNvGrpSpPr/>
              <p:nvPr/>
            </p:nvGrpSpPr>
            <p:grpSpPr>
              <a:xfrm>
                <a:off x="0" y="7176443"/>
                <a:ext cx="6206533" cy="614262"/>
                <a:chOff x="11901041" y="7176443"/>
                <a:chExt cx="6206533" cy="614262"/>
              </a:xfrm>
            </p:grpSpPr>
            <p:sp>
              <p:nvSpPr>
                <p:cNvPr id="98" name="Oval 64">
                  <a:extLst>
                    <a:ext uri="{FF2B5EF4-FFF2-40B4-BE49-F238E27FC236}">
                      <a16:creationId xmlns:a16="http://schemas.microsoft.com/office/drawing/2014/main" id="{6C45D991-6A97-4238-8F94-2A5F5CD837C3}"/>
                    </a:ext>
                  </a:extLst>
                </p:cNvPr>
                <p:cNvSpPr/>
                <p:nvPr/>
              </p:nvSpPr>
              <p:spPr>
                <a:xfrm>
                  <a:off x="11901041" y="7323224"/>
                  <a:ext cx="467481" cy="467481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rgbClr val="00ECFE"/>
                    </a:gs>
                    <a:gs pos="74000">
                      <a:srgbClr val="3857F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 sz="3276" b="1"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TextBox 65">
                  <a:extLst>
                    <a:ext uri="{FF2B5EF4-FFF2-40B4-BE49-F238E27FC236}">
                      <a16:creationId xmlns:a16="http://schemas.microsoft.com/office/drawing/2014/main" id="{128F9B75-2641-474B-8317-BF7A91BAF28E}"/>
                    </a:ext>
                  </a:extLst>
                </p:cNvPr>
                <p:cNvSpPr txBox="1"/>
                <p:nvPr/>
              </p:nvSpPr>
              <p:spPr>
                <a:xfrm>
                  <a:off x="12637346" y="7176443"/>
                  <a:ext cx="5470228" cy="5574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891" b="1" dirty="0">
                      <a:solidFill>
                        <a:srgbClr val="FFFF00"/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  <a:cs typeface="+mn-ea"/>
                      <a:sym typeface="+mn-lt"/>
                    </a:rPr>
                    <a:t>售后安装、尾款结算或退换货</a:t>
                  </a:r>
                  <a:endParaRPr lang="uk-UA" sz="2891" b="1" dirty="0">
                    <a:solidFill>
                      <a:srgbClr val="FFFF00"/>
                    </a:solidFill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5" name="TextBox 57">
              <a:extLst>
                <a:ext uri="{FF2B5EF4-FFF2-40B4-BE49-F238E27FC236}">
                  <a16:creationId xmlns:a16="http://schemas.microsoft.com/office/drawing/2014/main" id="{49A02E04-5842-4EC5-8550-8AA00FC3DA30}"/>
                </a:ext>
              </a:extLst>
            </p:cNvPr>
            <p:cNvSpPr txBox="1"/>
            <p:nvPr/>
          </p:nvSpPr>
          <p:spPr>
            <a:xfrm flipH="1">
              <a:off x="12003584" y="6822241"/>
              <a:ext cx="3944794" cy="981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26" b="1" dirty="0">
                  <a:solidFill>
                    <a:schemeClr val="bg1">
                      <a:lumMod val="8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售后配送、派工安装，或订单尾款收回；顾客也可能直接通过售后将货退回；</a:t>
              </a:r>
              <a:endParaRPr lang="ru-RU" sz="1926" b="1" dirty="0">
                <a:solidFill>
                  <a:schemeClr val="bg1">
                    <a:lumMod val="85000"/>
                  </a:schemeClr>
                </a:solidFill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BCB7D595-DC54-4C20-85E4-C61D3B731D22}"/>
              </a:ext>
            </a:extLst>
          </p:cNvPr>
          <p:cNvSpPr/>
          <p:nvPr/>
        </p:nvSpPr>
        <p:spPr>
          <a:xfrm>
            <a:off x="2763702" y="1303627"/>
            <a:ext cx="1723549" cy="399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99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（门店系统）</a:t>
            </a:r>
            <a:endParaRPr lang="zh-CN" altLang="en-US" sz="3198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grpSp>
        <p:nvGrpSpPr>
          <p:cNvPr id="133" name="组合 132">
            <a:extLst>
              <a:ext uri="{FF2B5EF4-FFF2-40B4-BE49-F238E27FC236}">
                <a16:creationId xmlns:a16="http://schemas.microsoft.com/office/drawing/2014/main" id="{A79F0F4A-E0B1-42DE-AE67-753D7323F214}"/>
              </a:ext>
            </a:extLst>
          </p:cNvPr>
          <p:cNvGrpSpPr/>
          <p:nvPr/>
        </p:nvGrpSpPr>
        <p:grpSpPr>
          <a:xfrm>
            <a:off x="671234" y="1255955"/>
            <a:ext cx="9790467" cy="8327366"/>
            <a:chOff x="579709" y="1122459"/>
            <a:chExt cx="10160337" cy="8641964"/>
          </a:xfrm>
        </p:grpSpPr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466089E6-CD04-45F2-9FD5-CEDA33AE845A}"/>
                </a:ext>
              </a:extLst>
            </p:cNvPr>
            <p:cNvSpPr txBox="1"/>
            <p:nvPr/>
          </p:nvSpPr>
          <p:spPr>
            <a:xfrm>
              <a:off x="902487" y="2896437"/>
              <a:ext cx="1612280" cy="431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采购申请单</a:t>
              </a: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CF38C48B-7438-45F6-9AF8-2FEE8C401445}"/>
                </a:ext>
              </a:extLst>
            </p:cNvPr>
            <p:cNvSpPr txBox="1"/>
            <p:nvPr/>
          </p:nvSpPr>
          <p:spPr>
            <a:xfrm>
              <a:off x="624358" y="5277302"/>
              <a:ext cx="2168536" cy="431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确认清单及支付</a:t>
              </a:r>
            </a:p>
          </p:txBody>
        </p:sp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id="{E0C467F1-F1D5-451B-AB9F-A42E180B560E}"/>
                </a:ext>
              </a:extLst>
            </p:cNvPr>
            <p:cNvSpPr txBox="1"/>
            <p:nvPr/>
          </p:nvSpPr>
          <p:spPr>
            <a:xfrm>
              <a:off x="8015705" y="7236092"/>
              <a:ext cx="2270168" cy="431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销售出库，配送</a:t>
              </a:r>
            </a:p>
          </p:txBody>
        </p:sp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1B2DB973-A3FE-4D38-8BA2-CBF387822BA7}"/>
                </a:ext>
              </a:extLst>
            </p:cNvPr>
            <p:cNvSpPr txBox="1"/>
            <p:nvPr/>
          </p:nvSpPr>
          <p:spPr>
            <a:xfrm>
              <a:off x="2580679" y="7169742"/>
              <a:ext cx="1950255" cy="403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26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财务确认收款</a:t>
              </a: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id="{B7182F1C-95DE-4755-98E7-7C9D8EBCAF7D}"/>
                </a:ext>
              </a:extLst>
            </p:cNvPr>
            <p:cNvSpPr txBox="1"/>
            <p:nvPr/>
          </p:nvSpPr>
          <p:spPr>
            <a:xfrm>
              <a:off x="1062522" y="8870490"/>
              <a:ext cx="2048857" cy="431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确认入库</a:t>
              </a:r>
            </a:p>
          </p:txBody>
        </p:sp>
        <p:sp>
          <p:nvSpPr>
            <p:cNvPr id="155" name="矩形 154">
              <a:extLst>
                <a:ext uri="{FF2B5EF4-FFF2-40B4-BE49-F238E27FC236}">
                  <a16:creationId xmlns:a16="http://schemas.microsoft.com/office/drawing/2014/main" id="{9303605A-47DF-41A7-BD0E-64768510968D}"/>
                </a:ext>
              </a:extLst>
            </p:cNvPr>
            <p:cNvSpPr/>
            <p:nvPr/>
          </p:nvSpPr>
          <p:spPr>
            <a:xfrm>
              <a:off x="579709" y="1123705"/>
              <a:ext cx="3952936" cy="8640718"/>
            </a:xfrm>
            <a:prstGeom prst="rect">
              <a:avLst/>
            </a:prstGeom>
            <a:noFill/>
            <a:ln w="6350">
              <a:solidFill>
                <a:srgbClr val="0EB3C4"/>
              </a:solidFill>
              <a:prstDash val="dash"/>
            </a:ln>
            <a:effectLst>
              <a:glow rad="114300">
                <a:srgbClr val="00ECFE">
                  <a:alpha val="40000"/>
                </a:srgbClr>
              </a:glo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697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58" name="矩形 157">
              <a:extLst>
                <a:ext uri="{FF2B5EF4-FFF2-40B4-BE49-F238E27FC236}">
                  <a16:creationId xmlns:a16="http://schemas.microsoft.com/office/drawing/2014/main" id="{294D316F-58D6-4C33-AE63-FD41DA1528A5}"/>
                </a:ext>
              </a:extLst>
            </p:cNvPr>
            <p:cNvSpPr/>
            <p:nvPr/>
          </p:nvSpPr>
          <p:spPr>
            <a:xfrm flipH="1">
              <a:off x="7192866" y="1122459"/>
              <a:ext cx="3547180" cy="8641964"/>
            </a:xfrm>
            <a:prstGeom prst="rect">
              <a:avLst/>
            </a:prstGeom>
            <a:noFill/>
            <a:ln w="6350">
              <a:solidFill>
                <a:srgbClr val="0EB3C4"/>
              </a:solidFill>
              <a:prstDash val="dash"/>
            </a:ln>
            <a:effectLst>
              <a:glow rad="114300">
                <a:srgbClr val="FC02F9">
                  <a:alpha val="40000"/>
                </a:srgbClr>
              </a:glo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111" tIns="44056" rIns="88111" bIns="4405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697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60" name="文本框 159">
              <a:extLst>
                <a:ext uri="{FF2B5EF4-FFF2-40B4-BE49-F238E27FC236}">
                  <a16:creationId xmlns:a16="http://schemas.microsoft.com/office/drawing/2014/main" id="{63DCC32B-B8EF-4AFB-8EB1-1A53F0C0FC39}"/>
                </a:ext>
              </a:extLst>
            </p:cNvPr>
            <p:cNvSpPr txBox="1"/>
            <p:nvPr/>
          </p:nvSpPr>
          <p:spPr>
            <a:xfrm>
              <a:off x="8018639" y="3910086"/>
              <a:ext cx="2270168" cy="431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核算价格及库存</a:t>
              </a:r>
            </a:p>
          </p:txBody>
        </p:sp>
      </p:grpSp>
      <p:sp>
        <p:nvSpPr>
          <p:cNvPr id="169" name="圆角矩形 94">
            <a:extLst>
              <a:ext uri="{FF2B5EF4-FFF2-40B4-BE49-F238E27FC236}">
                <a16:creationId xmlns:a16="http://schemas.microsoft.com/office/drawing/2014/main" id="{824997C1-55C9-4C01-B57A-83874E9D0607}"/>
              </a:ext>
            </a:extLst>
          </p:cNvPr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0" name="圆角矩形 95">
            <a:extLst>
              <a:ext uri="{FF2B5EF4-FFF2-40B4-BE49-F238E27FC236}">
                <a16:creationId xmlns:a16="http://schemas.microsoft.com/office/drawing/2014/main" id="{5BB1B623-4662-4428-92DF-7B268B3A5407}"/>
              </a:ext>
            </a:extLst>
          </p:cNvPr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1" name="组合 170">
            <a:extLst>
              <a:ext uri="{FF2B5EF4-FFF2-40B4-BE49-F238E27FC236}">
                <a16:creationId xmlns:a16="http://schemas.microsoft.com/office/drawing/2014/main" id="{57605F45-6E1F-437C-B814-9BC2A8F8C926}"/>
              </a:ext>
            </a:extLst>
          </p:cNvPr>
          <p:cNvGrpSpPr>
            <a:grpSpLocks noChangeAspect="1"/>
          </p:cNvGrpSpPr>
          <p:nvPr/>
        </p:nvGrpSpPr>
        <p:grpSpPr>
          <a:xfrm rot="5400000" flipH="1">
            <a:off x="9022308" y="299623"/>
            <a:ext cx="829643" cy="836711"/>
            <a:chOff x="5498567" y="0"/>
            <a:chExt cx="4004719" cy="4038834"/>
          </a:xfrm>
        </p:grpSpPr>
        <p:sp>
          <p:nvSpPr>
            <p:cNvPr id="172" name="椭圆 171">
              <a:extLst>
                <a:ext uri="{FF2B5EF4-FFF2-40B4-BE49-F238E27FC236}">
                  <a16:creationId xmlns:a16="http://schemas.microsoft.com/office/drawing/2014/main" id="{7E9FC636-4DF3-48BC-9109-F7745785DBC7}"/>
                </a:ext>
              </a:extLst>
            </p:cNvPr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3" name="椭圆 172">
              <a:extLst>
                <a:ext uri="{FF2B5EF4-FFF2-40B4-BE49-F238E27FC236}">
                  <a16:creationId xmlns:a16="http://schemas.microsoft.com/office/drawing/2014/main" id="{40E44E9F-E079-4F2B-9B9C-8D59C6F776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4" name="椭圆 173">
              <a:extLst>
                <a:ext uri="{FF2B5EF4-FFF2-40B4-BE49-F238E27FC236}">
                  <a16:creationId xmlns:a16="http://schemas.microsoft.com/office/drawing/2014/main" id="{A6E2D817-89B3-48A4-A5A3-233B4E4CEF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5" name="椭圆 174">
              <a:extLst>
                <a:ext uri="{FF2B5EF4-FFF2-40B4-BE49-F238E27FC236}">
                  <a16:creationId xmlns:a16="http://schemas.microsoft.com/office/drawing/2014/main" id="{5909EEA3-C211-4771-B090-3D99D9A3CA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6" name="椭圆 175">
              <a:extLst>
                <a:ext uri="{FF2B5EF4-FFF2-40B4-BE49-F238E27FC236}">
                  <a16:creationId xmlns:a16="http://schemas.microsoft.com/office/drawing/2014/main" id="{8A668E1D-F9B1-4C4F-B4BC-DB7DBA35C1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7" name="椭圆 176">
              <a:extLst>
                <a:ext uri="{FF2B5EF4-FFF2-40B4-BE49-F238E27FC236}">
                  <a16:creationId xmlns:a16="http://schemas.microsoft.com/office/drawing/2014/main" id="{47C675E4-9FBA-422C-8620-48743B4354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8" name="椭圆 177">
              <a:extLst>
                <a:ext uri="{FF2B5EF4-FFF2-40B4-BE49-F238E27FC236}">
                  <a16:creationId xmlns:a16="http://schemas.microsoft.com/office/drawing/2014/main" id="{F384686A-C7EC-491E-8B26-3B4F0694C2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9" name="椭圆 178">
              <a:extLst>
                <a:ext uri="{FF2B5EF4-FFF2-40B4-BE49-F238E27FC236}">
                  <a16:creationId xmlns:a16="http://schemas.microsoft.com/office/drawing/2014/main" id="{2F5863AB-6667-4BE9-AF14-36FB5E49D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0" name="椭圆 179">
              <a:extLst>
                <a:ext uri="{FF2B5EF4-FFF2-40B4-BE49-F238E27FC236}">
                  <a16:creationId xmlns:a16="http://schemas.microsoft.com/office/drawing/2014/main" id="{3EE70BE2-B7F9-4D89-BF50-692B4E397E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1" name="椭圆 180">
              <a:extLst>
                <a:ext uri="{FF2B5EF4-FFF2-40B4-BE49-F238E27FC236}">
                  <a16:creationId xmlns:a16="http://schemas.microsoft.com/office/drawing/2014/main" id="{4B8EF74D-9D87-4F28-8D1A-5AAE69774A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2" name="椭圆 181">
              <a:extLst>
                <a:ext uri="{FF2B5EF4-FFF2-40B4-BE49-F238E27FC236}">
                  <a16:creationId xmlns:a16="http://schemas.microsoft.com/office/drawing/2014/main" id="{9CE23C13-A608-43E8-B66A-8D795B4D36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3" name="椭圆 182">
              <a:extLst>
                <a:ext uri="{FF2B5EF4-FFF2-40B4-BE49-F238E27FC236}">
                  <a16:creationId xmlns:a16="http://schemas.microsoft.com/office/drawing/2014/main" id="{0D2AB9F5-9EF9-4015-8529-89C9808533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4" name="椭圆 183">
              <a:extLst>
                <a:ext uri="{FF2B5EF4-FFF2-40B4-BE49-F238E27FC236}">
                  <a16:creationId xmlns:a16="http://schemas.microsoft.com/office/drawing/2014/main" id="{64A5C705-2010-4D01-820C-2C2734E7C5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5" name="椭圆 184">
              <a:extLst>
                <a:ext uri="{FF2B5EF4-FFF2-40B4-BE49-F238E27FC236}">
                  <a16:creationId xmlns:a16="http://schemas.microsoft.com/office/drawing/2014/main" id="{F075B81A-B5AC-4B57-8DCA-1F2FEC4052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6" name="椭圆 185">
              <a:extLst>
                <a:ext uri="{FF2B5EF4-FFF2-40B4-BE49-F238E27FC236}">
                  <a16:creationId xmlns:a16="http://schemas.microsoft.com/office/drawing/2014/main" id="{D92270AA-A093-4C18-AD1B-94C3E1B61D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7" name="椭圆 186">
              <a:extLst>
                <a:ext uri="{FF2B5EF4-FFF2-40B4-BE49-F238E27FC236}">
                  <a16:creationId xmlns:a16="http://schemas.microsoft.com/office/drawing/2014/main" id="{BEBDC62B-6336-466B-81A2-B3ED8B4744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8" name="椭圆 187">
              <a:extLst>
                <a:ext uri="{FF2B5EF4-FFF2-40B4-BE49-F238E27FC236}">
                  <a16:creationId xmlns:a16="http://schemas.microsoft.com/office/drawing/2014/main" id="{6F0B1359-0CFB-49B1-B842-0A5BD79F2E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9" name="椭圆 188">
              <a:extLst>
                <a:ext uri="{FF2B5EF4-FFF2-40B4-BE49-F238E27FC236}">
                  <a16:creationId xmlns:a16="http://schemas.microsoft.com/office/drawing/2014/main" id="{6BA57DA7-A6E8-440B-B167-6C6C0F5C4B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0" name="椭圆 189">
              <a:extLst>
                <a:ext uri="{FF2B5EF4-FFF2-40B4-BE49-F238E27FC236}">
                  <a16:creationId xmlns:a16="http://schemas.microsoft.com/office/drawing/2014/main" id="{BDD662E9-42EF-4B73-915F-BE653C472B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1" name="椭圆 190">
              <a:extLst>
                <a:ext uri="{FF2B5EF4-FFF2-40B4-BE49-F238E27FC236}">
                  <a16:creationId xmlns:a16="http://schemas.microsoft.com/office/drawing/2014/main" id="{AAE3F37E-E548-4876-B554-56AE1C85FA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2" name="椭圆 191">
              <a:extLst>
                <a:ext uri="{FF2B5EF4-FFF2-40B4-BE49-F238E27FC236}">
                  <a16:creationId xmlns:a16="http://schemas.microsoft.com/office/drawing/2014/main" id="{DF0B8CE6-9900-4ADD-BBA3-EF7C26F2EA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3" name="椭圆 192">
              <a:extLst>
                <a:ext uri="{FF2B5EF4-FFF2-40B4-BE49-F238E27FC236}">
                  <a16:creationId xmlns:a16="http://schemas.microsoft.com/office/drawing/2014/main" id="{E94BB5F7-A337-473D-87DD-D13A9988F4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4" name="椭圆 193">
              <a:extLst>
                <a:ext uri="{FF2B5EF4-FFF2-40B4-BE49-F238E27FC236}">
                  <a16:creationId xmlns:a16="http://schemas.microsoft.com/office/drawing/2014/main" id="{501CF61B-C871-44A8-8F81-1ABD70EEA3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5" name="椭圆 194">
              <a:extLst>
                <a:ext uri="{FF2B5EF4-FFF2-40B4-BE49-F238E27FC236}">
                  <a16:creationId xmlns:a16="http://schemas.microsoft.com/office/drawing/2014/main" id="{E17CA415-36D1-49BC-A24D-014AB7E03F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6" name="椭圆 195">
              <a:extLst>
                <a:ext uri="{FF2B5EF4-FFF2-40B4-BE49-F238E27FC236}">
                  <a16:creationId xmlns:a16="http://schemas.microsoft.com/office/drawing/2014/main" id="{D7704AE5-E290-4621-BB79-83488C5F02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197" name="文本框 196">
            <a:extLst>
              <a:ext uri="{FF2B5EF4-FFF2-40B4-BE49-F238E27FC236}">
                <a16:creationId xmlns:a16="http://schemas.microsoft.com/office/drawing/2014/main" id="{DA0094E8-128C-4254-9627-28B097F033EB}"/>
              </a:ext>
            </a:extLst>
          </p:cNvPr>
          <p:cNvSpPr txBox="1"/>
          <p:nvPr/>
        </p:nvSpPr>
        <p:spPr>
          <a:xfrm>
            <a:off x="2393699" y="190347"/>
            <a:ext cx="4128053" cy="880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122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采购业务场景</a:t>
            </a:r>
            <a:endParaRPr lang="zh-CN" altLang="en-US" sz="5122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3" name="book_118069">
            <a:extLst>
              <a:ext uri="{FF2B5EF4-FFF2-40B4-BE49-F238E27FC236}">
                <a16:creationId xmlns:a16="http://schemas.microsoft.com/office/drawing/2014/main" id="{9CA6B4D2-0CC4-4E09-A8E1-230F32540DB8}"/>
              </a:ext>
            </a:extLst>
          </p:cNvPr>
          <p:cNvSpPr>
            <a:spLocks noChangeAspect="1"/>
          </p:cNvSpPr>
          <p:nvPr/>
        </p:nvSpPr>
        <p:spPr bwMode="auto">
          <a:xfrm>
            <a:off x="8365242" y="3143387"/>
            <a:ext cx="867390" cy="859090"/>
          </a:xfrm>
          <a:custGeom>
            <a:avLst/>
            <a:gdLst>
              <a:gd name="connsiteX0" fmla="*/ 242094 w 331788"/>
              <a:gd name="connsiteY0" fmla="*/ 203585 h 328613"/>
              <a:gd name="connsiteX1" fmla="*/ 214264 w 331788"/>
              <a:gd name="connsiteY1" fmla="*/ 214264 h 328613"/>
              <a:gd name="connsiteX2" fmla="*/ 214264 w 331788"/>
              <a:gd name="connsiteY2" fmla="*/ 269924 h 328613"/>
              <a:gd name="connsiteX3" fmla="*/ 269924 w 331788"/>
              <a:gd name="connsiteY3" fmla="*/ 269924 h 328613"/>
              <a:gd name="connsiteX4" fmla="*/ 269924 w 331788"/>
              <a:gd name="connsiteY4" fmla="*/ 214264 h 328613"/>
              <a:gd name="connsiteX5" fmla="*/ 242094 w 331788"/>
              <a:gd name="connsiteY5" fmla="*/ 203585 h 328613"/>
              <a:gd name="connsiteX6" fmla="*/ 85725 w 331788"/>
              <a:gd name="connsiteY6" fmla="*/ 200752 h 328613"/>
              <a:gd name="connsiteX7" fmla="*/ 136525 w 331788"/>
              <a:gd name="connsiteY7" fmla="*/ 207698 h 328613"/>
              <a:gd name="connsiteX8" fmla="*/ 132667 w 331788"/>
              <a:gd name="connsiteY8" fmla="*/ 222250 h 328613"/>
              <a:gd name="connsiteX9" fmla="*/ 38783 w 331788"/>
              <a:gd name="connsiteY9" fmla="*/ 222250 h 328613"/>
              <a:gd name="connsiteX10" fmla="*/ 34925 w 331788"/>
              <a:gd name="connsiteY10" fmla="*/ 207698 h 328613"/>
              <a:gd name="connsiteX11" fmla="*/ 85725 w 331788"/>
              <a:gd name="connsiteY11" fmla="*/ 200752 h 328613"/>
              <a:gd name="connsiteX12" fmla="*/ 86038 w 331788"/>
              <a:gd name="connsiteY12" fmla="*/ 150283 h 328613"/>
              <a:gd name="connsiteX13" fmla="*/ 136525 w 331788"/>
              <a:gd name="connsiteY13" fmla="*/ 158221 h 328613"/>
              <a:gd name="connsiteX14" fmla="*/ 132678 w 331788"/>
              <a:gd name="connsiteY14" fmla="*/ 171450 h 328613"/>
              <a:gd name="connsiteX15" fmla="*/ 39076 w 331788"/>
              <a:gd name="connsiteY15" fmla="*/ 171450 h 328613"/>
              <a:gd name="connsiteX16" fmla="*/ 36512 w 331788"/>
              <a:gd name="connsiteY16" fmla="*/ 158221 h 328613"/>
              <a:gd name="connsiteX17" fmla="*/ 86038 w 331788"/>
              <a:gd name="connsiteY17" fmla="*/ 150283 h 328613"/>
              <a:gd name="connsiteX18" fmla="*/ 243681 w 331788"/>
              <a:gd name="connsiteY18" fmla="*/ 148724 h 328613"/>
              <a:gd name="connsiteX19" fmla="*/ 295275 w 331788"/>
              <a:gd name="connsiteY19" fmla="*/ 156745 h 328613"/>
              <a:gd name="connsiteX20" fmla="*/ 292663 w 331788"/>
              <a:gd name="connsiteY20" fmla="*/ 171450 h 328613"/>
              <a:gd name="connsiteX21" fmla="*/ 197312 w 331788"/>
              <a:gd name="connsiteY21" fmla="*/ 171450 h 328613"/>
              <a:gd name="connsiteX22" fmla="*/ 192087 w 331788"/>
              <a:gd name="connsiteY22" fmla="*/ 156745 h 328613"/>
              <a:gd name="connsiteX23" fmla="*/ 243681 w 331788"/>
              <a:gd name="connsiteY23" fmla="*/ 148724 h 328613"/>
              <a:gd name="connsiteX24" fmla="*/ 86038 w 331788"/>
              <a:gd name="connsiteY24" fmla="*/ 99483 h 328613"/>
              <a:gd name="connsiteX25" fmla="*/ 136525 w 331788"/>
              <a:gd name="connsiteY25" fmla="*/ 107421 h 328613"/>
              <a:gd name="connsiteX26" fmla="*/ 132678 w 331788"/>
              <a:gd name="connsiteY26" fmla="*/ 120650 h 328613"/>
              <a:gd name="connsiteX27" fmla="*/ 39076 w 331788"/>
              <a:gd name="connsiteY27" fmla="*/ 120650 h 328613"/>
              <a:gd name="connsiteX28" fmla="*/ 36512 w 331788"/>
              <a:gd name="connsiteY28" fmla="*/ 107421 h 328613"/>
              <a:gd name="connsiteX29" fmla="*/ 86038 w 331788"/>
              <a:gd name="connsiteY29" fmla="*/ 99483 h 328613"/>
              <a:gd name="connsiteX30" fmla="*/ 243681 w 331788"/>
              <a:gd name="connsiteY30" fmla="*/ 99152 h 328613"/>
              <a:gd name="connsiteX31" fmla="*/ 295275 w 331788"/>
              <a:gd name="connsiteY31" fmla="*/ 106098 h 328613"/>
              <a:gd name="connsiteX32" fmla="*/ 292663 w 331788"/>
              <a:gd name="connsiteY32" fmla="*/ 120650 h 328613"/>
              <a:gd name="connsiteX33" fmla="*/ 196006 w 331788"/>
              <a:gd name="connsiteY33" fmla="*/ 120650 h 328613"/>
              <a:gd name="connsiteX34" fmla="*/ 192087 w 331788"/>
              <a:gd name="connsiteY34" fmla="*/ 106098 h 328613"/>
              <a:gd name="connsiteX35" fmla="*/ 243681 w 331788"/>
              <a:gd name="connsiteY35" fmla="*/ 99152 h 328613"/>
              <a:gd name="connsiteX36" fmla="*/ 243681 w 331788"/>
              <a:gd name="connsiteY36" fmla="*/ 48711 h 328613"/>
              <a:gd name="connsiteX37" fmla="*/ 295275 w 331788"/>
              <a:gd name="connsiteY37" fmla="*/ 56732 h 328613"/>
              <a:gd name="connsiteX38" fmla="*/ 292663 w 331788"/>
              <a:gd name="connsiteY38" fmla="*/ 71437 h 328613"/>
              <a:gd name="connsiteX39" fmla="*/ 197312 w 331788"/>
              <a:gd name="connsiteY39" fmla="*/ 71437 h 328613"/>
              <a:gd name="connsiteX40" fmla="*/ 192087 w 331788"/>
              <a:gd name="connsiteY40" fmla="*/ 56732 h 328613"/>
              <a:gd name="connsiteX41" fmla="*/ 243681 w 331788"/>
              <a:gd name="connsiteY41" fmla="*/ 48711 h 328613"/>
              <a:gd name="connsiteX42" fmla="*/ 85725 w 331788"/>
              <a:gd name="connsiteY42" fmla="*/ 48683 h 328613"/>
              <a:gd name="connsiteX43" fmla="*/ 136525 w 331788"/>
              <a:gd name="connsiteY43" fmla="*/ 56621 h 328613"/>
              <a:gd name="connsiteX44" fmla="*/ 132667 w 331788"/>
              <a:gd name="connsiteY44" fmla="*/ 69850 h 328613"/>
              <a:gd name="connsiteX45" fmla="*/ 38783 w 331788"/>
              <a:gd name="connsiteY45" fmla="*/ 69850 h 328613"/>
              <a:gd name="connsiteX46" fmla="*/ 34925 w 331788"/>
              <a:gd name="connsiteY46" fmla="*/ 56621 h 328613"/>
              <a:gd name="connsiteX47" fmla="*/ 85725 w 331788"/>
              <a:gd name="connsiteY47" fmla="*/ 48683 h 328613"/>
              <a:gd name="connsiteX48" fmla="*/ 245779 w 331788"/>
              <a:gd name="connsiteY48" fmla="*/ 12700 h 328613"/>
              <a:gd name="connsiteX49" fmla="*/ 171450 w 331788"/>
              <a:gd name="connsiteY49" fmla="*/ 28215 h 328613"/>
              <a:gd name="connsiteX50" fmla="*/ 171450 w 331788"/>
              <a:gd name="connsiteY50" fmla="*/ 263525 h 328613"/>
              <a:gd name="connsiteX51" fmla="*/ 192314 w 331788"/>
              <a:gd name="connsiteY51" fmla="*/ 257061 h 328613"/>
              <a:gd name="connsiteX52" fmla="*/ 205355 w 331788"/>
              <a:gd name="connsiteY52" fmla="*/ 205344 h 328613"/>
              <a:gd name="connsiteX53" fmla="*/ 279684 w 331788"/>
              <a:gd name="connsiteY53" fmla="*/ 205344 h 328613"/>
              <a:gd name="connsiteX54" fmla="*/ 294028 w 331788"/>
              <a:gd name="connsiteY54" fmla="*/ 257061 h 328613"/>
              <a:gd name="connsiteX55" fmla="*/ 317500 w 331788"/>
              <a:gd name="connsiteY55" fmla="*/ 263525 h 328613"/>
              <a:gd name="connsiteX56" fmla="*/ 317500 w 331788"/>
              <a:gd name="connsiteY56" fmla="*/ 28215 h 328613"/>
              <a:gd name="connsiteX57" fmla="*/ 245779 w 331788"/>
              <a:gd name="connsiteY57" fmla="*/ 12700 h 328613"/>
              <a:gd name="connsiteX58" fmla="*/ 84931 w 331788"/>
              <a:gd name="connsiteY58" fmla="*/ 12700 h 328613"/>
              <a:gd name="connsiteX59" fmla="*/ 12700 w 331788"/>
              <a:gd name="connsiteY59" fmla="*/ 28215 h 328613"/>
              <a:gd name="connsiteX60" fmla="*/ 12700 w 331788"/>
              <a:gd name="connsiteY60" fmla="*/ 263525 h 328613"/>
              <a:gd name="connsiteX61" fmla="*/ 84931 w 331788"/>
              <a:gd name="connsiteY61" fmla="*/ 249303 h 328613"/>
              <a:gd name="connsiteX62" fmla="*/ 157163 w 331788"/>
              <a:gd name="connsiteY62" fmla="*/ 263525 h 328613"/>
              <a:gd name="connsiteX63" fmla="*/ 157163 w 331788"/>
              <a:gd name="connsiteY63" fmla="*/ 28215 h 328613"/>
              <a:gd name="connsiteX64" fmla="*/ 84931 w 331788"/>
              <a:gd name="connsiteY64" fmla="*/ 12700 h 328613"/>
              <a:gd name="connsiteX65" fmla="*/ 86835 w 331788"/>
              <a:gd name="connsiteY65" fmla="*/ 0 h 328613"/>
              <a:gd name="connsiteX66" fmla="*/ 165894 w 331788"/>
              <a:gd name="connsiteY66" fmla="*/ 15525 h 328613"/>
              <a:gd name="connsiteX67" fmla="*/ 244953 w 331788"/>
              <a:gd name="connsiteY67" fmla="*/ 0 h 328613"/>
              <a:gd name="connsiteX68" fmla="*/ 326604 w 331788"/>
              <a:gd name="connsiteY68" fmla="*/ 16819 h 328613"/>
              <a:gd name="connsiteX69" fmla="*/ 331788 w 331788"/>
              <a:gd name="connsiteY69" fmla="*/ 23288 h 328613"/>
              <a:gd name="connsiteX70" fmla="*/ 331788 w 331788"/>
              <a:gd name="connsiteY70" fmla="*/ 274276 h 328613"/>
              <a:gd name="connsiteX71" fmla="*/ 322716 w 331788"/>
              <a:gd name="connsiteY71" fmla="*/ 280744 h 328613"/>
              <a:gd name="connsiteX72" fmla="*/ 289019 w 331788"/>
              <a:gd name="connsiteY72" fmla="*/ 269101 h 328613"/>
              <a:gd name="connsiteX73" fmla="*/ 285130 w 331788"/>
              <a:gd name="connsiteY73" fmla="*/ 274276 h 328613"/>
              <a:gd name="connsiteX74" fmla="*/ 329196 w 331788"/>
              <a:gd name="connsiteY74" fmla="*/ 318263 h 328613"/>
              <a:gd name="connsiteX75" fmla="*/ 318828 w 331788"/>
              <a:gd name="connsiteY75" fmla="*/ 328613 h 328613"/>
              <a:gd name="connsiteX76" fmla="*/ 274762 w 331788"/>
              <a:gd name="connsiteY76" fmla="*/ 284626 h 328613"/>
              <a:gd name="connsiteX77" fmla="*/ 206072 w 331788"/>
              <a:gd name="connsiteY77" fmla="*/ 279451 h 328613"/>
              <a:gd name="connsiteX78" fmla="*/ 198295 w 331788"/>
              <a:gd name="connsiteY78" fmla="*/ 270394 h 328613"/>
              <a:gd name="connsiteX79" fmla="*/ 167190 w 331788"/>
              <a:gd name="connsiteY79" fmla="*/ 280744 h 328613"/>
              <a:gd name="connsiteX80" fmla="*/ 163302 w 331788"/>
              <a:gd name="connsiteY80" fmla="*/ 280744 h 328613"/>
              <a:gd name="connsiteX81" fmla="*/ 85539 w 331788"/>
              <a:gd name="connsiteY81" fmla="*/ 263926 h 328613"/>
              <a:gd name="connsiteX82" fmla="*/ 9072 w 331788"/>
              <a:gd name="connsiteY82" fmla="*/ 280744 h 328613"/>
              <a:gd name="connsiteX83" fmla="*/ 0 w 331788"/>
              <a:gd name="connsiteY83" fmla="*/ 274276 h 328613"/>
              <a:gd name="connsiteX84" fmla="*/ 0 w 331788"/>
              <a:gd name="connsiteY84" fmla="*/ 23288 h 328613"/>
              <a:gd name="connsiteX85" fmla="*/ 5184 w 331788"/>
              <a:gd name="connsiteY85" fmla="*/ 16819 h 328613"/>
              <a:gd name="connsiteX86" fmla="*/ 86835 w 331788"/>
              <a:gd name="connsiteY86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1788" h="328613">
                <a:moveTo>
                  <a:pt x="242094" y="203585"/>
                </a:moveTo>
                <a:cubicBezTo>
                  <a:pt x="232062" y="203585"/>
                  <a:pt x="222031" y="207145"/>
                  <a:pt x="214264" y="214264"/>
                </a:cubicBezTo>
                <a:cubicBezTo>
                  <a:pt x="200025" y="229797"/>
                  <a:pt x="200025" y="254391"/>
                  <a:pt x="214264" y="269924"/>
                </a:cubicBezTo>
                <a:cubicBezTo>
                  <a:pt x="229797" y="284163"/>
                  <a:pt x="254391" y="284163"/>
                  <a:pt x="269924" y="269924"/>
                </a:cubicBezTo>
                <a:cubicBezTo>
                  <a:pt x="284163" y="254391"/>
                  <a:pt x="284163" y="229797"/>
                  <a:pt x="269924" y="214264"/>
                </a:cubicBezTo>
                <a:cubicBezTo>
                  <a:pt x="262158" y="207145"/>
                  <a:pt x="252126" y="203585"/>
                  <a:pt x="242094" y="203585"/>
                </a:cubicBezTo>
                <a:close/>
                <a:moveTo>
                  <a:pt x="85725" y="200752"/>
                </a:moveTo>
                <a:cubicBezTo>
                  <a:pt x="102122" y="200752"/>
                  <a:pt x="118520" y="203067"/>
                  <a:pt x="136525" y="207698"/>
                </a:cubicBezTo>
                <a:cubicBezTo>
                  <a:pt x="136525" y="207698"/>
                  <a:pt x="136525" y="207698"/>
                  <a:pt x="132667" y="222250"/>
                </a:cubicBezTo>
                <a:cubicBezTo>
                  <a:pt x="99229" y="211667"/>
                  <a:pt x="72221" y="211667"/>
                  <a:pt x="38783" y="222250"/>
                </a:cubicBezTo>
                <a:cubicBezTo>
                  <a:pt x="38783" y="222250"/>
                  <a:pt x="38783" y="222250"/>
                  <a:pt x="34925" y="207698"/>
                </a:cubicBezTo>
                <a:cubicBezTo>
                  <a:pt x="52930" y="203067"/>
                  <a:pt x="69327" y="200752"/>
                  <a:pt x="85725" y="200752"/>
                </a:cubicBezTo>
                <a:close/>
                <a:moveTo>
                  <a:pt x="86038" y="150283"/>
                </a:moveTo>
                <a:cubicBezTo>
                  <a:pt x="102226" y="150283"/>
                  <a:pt x="118574" y="152929"/>
                  <a:pt x="136525" y="158221"/>
                </a:cubicBezTo>
                <a:cubicBezTo>
                  <a:pt x="136525" y="158221"/>
                  <a:pt x="136525" y="158221"/>
                  <a:pt x="132678" y="171450"/>
                </a:cubicBezTo>
                <a:cubicBezTo>
                  <a:pt x="99341" y="162190"/>
                  <a:pt x="72414" y="162190"/>
                  <a:pt x="39076" y="171450"/>
                </a:cubicBezTo>
                <a:cubicBezTo>
                  <a:pt x="39076" y="171450"/>
                  <a:pt x="39076" y="171450"/>
                  <a:pt x="36512" y="158221"/>
                </a:cubicBezTo>
                <a:cubicBezTo>
                  <a:pt x="53822" y="152929"/>
                  <a:pt x="69850" y="150283"/>
                  <a:pt x="86038" y="150283"/>
                </a:cubicBezTo>
                <a:close/>
                <a:moveTo>
                  <a:pt x="243681" y="148724"/>
                </a:moveTo>
                <a:cubicBezTo>
                  <a:pt x="260335" y="148724"/>
                  <a:pt x="276989" y="151398"/>
                  <a:pt x="295275" y="156745"/>
                </a:cubicBezTo>
                <a:cubicBezTo>
                  <a:pt x="295275" y="156745"/>
                  <a:pt x="295275" y="156745"/>
                  <a:pt x="292663" y="171450"/>
                </a:cubicBezTo>
                <a:cubicBezTo>
                  <a:pt x="257396" y="162092"/>
                  <a:pt x="231272" y="162092"/>
                  <a:pt x="197312" y="171450"/>
                </a:cubicBezTo>
                <a:cubicBezTo>
                  <a:pt x="197312" y="171450"/>
                  <a:pt x="197312" y="171450"/>
                  <a:pt x="192087" y="156745"/>
                </a:cubicBezTo>
                <a:cubicBezTo>
                  <a:pt x="210374" y="151398"/>
                  <a:pt x="227027" y="148724"/>
                  <a:pt x="243681" y="148724"/>
                </a:cubicBezTo>
                <a:close/>
                <a:moveTo>
                  <a:pt x="86038" y="99483"/>
                </a:moveTo>
                <a:cubicBezTo>
                  <a:pt x="102226" y="99483"/>
                  <a:pt x="118574" y="102129"/>
                  <a:pt x="136525" y="107421"/>
                </a:cubicBezTo>
                <a:cubicBezTo>
                  <a:pt x="136525" y="107421"/>
                  <a:pt x="136525" y="107421"/>
                  <a:pt x="132678" y="120650"/>
                </a:cubicBezTo>
                <a:cubicBezTo>
                  <a:pt x="99341" y="111390"/>
                  <a:pt x="72414" y="111390"/>
                  <a:pt x="39076" y="120650"/>
                </a:cubicBezTo>
                <a:cubicBezTo>
                  <a:pt x="39076" y="120650"/>
                  <a:pt x="39076" y="120650"/>
                  <a:pt x="36512" y="107421"/>
                </a:cubicBezTo>
                <a:cubicBezTo>
                  <a:pt x="53822" y="102129"/>
                  <a:pt x="69850" y="99483"/>
                  <a:pt x="86038" y="99483"/>
                </a:cubicBezTo>
                <a:close/>
                <a:moveTo>
                  <a:pt x="243681" y="99152"/>
                </a:moveTo>
                <a:cubicBezTo>
                  <a:pt x="260335" y="99152"/>
                  <a:pt x="276989" y="101467"/>
                  <a:pt x="295275" y="106098"/>
                </a:cubicBezTo>
                <a:cubicBezTo>
                  <a:pt x="295275" y="106098"/>
                  <a:pt x="295275" y="106098"/>
                  <a:pt x="292663" y="120650"/>
                </a:cubicBezTo>
                <a:cubicBezTo>
                  <a:pt x="257396" y="111390"/>
                  <a:pt x="231272" y="111390"/>
                  <a:pt x="196006" y="120650"/>
                </a:cubicBezTo>
                <a:cubicBezTo>
                  <a:pt x="196006" y="120650"/>
                  <a:pt x="196006" y="120650"/>
                  <a:pt x="192087" y="106098"/>
                </a:cubicBezTo>
                <a:cubicBezTo>
                  <a:pt x="210374" y="101467"/>
                  <a:pt x="227027" y="99152"/>
                  <a:pt x="243681" y="99152"/>
                </a:cubicBezTo>
                <a:close/>
                <a:moveTo>
                  <a:pt x="243681" y="48711"/>
                </a:moveTo>
                <a:cubicBezTo>
                  <a:pt x="260335" y="48711"/>
                  <a:pt x="276989" y="51385"/>
                  <a:pt x="295275" y="56732"/>
                </a:cubicBezTo>
                <a:cubicBezTo>
                  <a:pt x="295275" y="56732"/>
                  <a:pt x="295275" y="56732"/>
                  <a:pt x="292663" y="71437"/>
                </a:cubicBezTo>
                <a:cubicBezTo>
                  <a:pt x="257396" y="60742"/>
                  <a:pt x="231272" y="60742"/>
                  <a:pt x="197312" y="71437"/>
                </a:cubicBezTo>
                <a:cubicBezTo>
                  <a:pt x="197312" y="71437"/>
                  <a:pt x="197312" y="71437"/>
                  <a:pt x="192087" y="56732"/>
                </a:cubicBezTo>
                <a:cubicBezTo>
                  <a:pt x="210374" y="51385"/>
                  <a:pt x="227027" y="48711"/>
                  <a:pt x="243681" y="48711"/>
                </a:cubicBezTo>
                <a:close/>
                <a:moveTo>
                  <a:pt x="85725" y="48683"/>
                </a:moveTo>
                <a:cubicBezTo>
                  <a:pt x="102122" y="48683"/>
                  <a:pt x="118520" y="51329"/>
                  <a:pt x="136525" y="56621"/>
                </a:cubicBezTo>
                <a:cubicBezTo>
                  <a:pt x="136525" y="56621"/>
                  <a:pt x="136525" y="56621"/>
                  <a:pt x="132667" y="69850"/>
                </a:cubicBezTo>
                <a:cubicBezTo>
                  <a:pt x="99229" y="60590"/>
                  <a:pt x="72221" y="60590"/>
                  <a:pt x="38783" y="69850"/>
                </a:cubicBezTo>
                <a:lnTo>
                  <a:pt x="34925" y="56621"/>
                </a:lnTo>
                <a:cubicBezTo>
                  <a:pt x="52930" y="51329"/>
                  <a:pt x="69327" y="48683"/>
                  <a:pt x="85725" y="48683"/>
                </a:cubicBezTo>
                <a:close/>
                <a:moveTo>
                  <a:pt x="245779" y="12700"/>
                </a:moveTo>
                <a:cubicBezTo>
                  <a:pt x="224915" y="12700"/>
                  <a:pt x="201443" y="16579"/>
                  <a:pt x="171450" y="28215"/>
                </a:cubicBezTo>
                <a:cubicBezTo>
                  <a:pt x="171450" y="28215"/>
                  <a:pt x="171450" y="28215"/>
                  <a:pt x="171450" y="263525"/>
                </a:cubicBezTo>
                <a:cubicBezTo>
                  <a:pt x="176666" y="262232"/>
                  <a:pt x="185794" y="259646"/>
                  <a:pt x="192314" y="257061"/>
                </a:cubicBezTo>
                <a:cubicBezTo>
                  <a:pt x="185794" y="238960"/>
                  <a:pt x="191010" y="219566"/>
                  <a:pt x="205355" y="205344"/>
                </a:cubicBezTo>
                <a:cubicBezTo>
                  <a:pt x="226219" y="184657"/>
                  <a:pt x="258819" y="184657"/>
                  <a:pt x="279684" y="205344"/>
                </a:cubicBezTo>
                <a:cubicBezTo>
                  <a:pt x="294028" y="218273"/>
                  <a:pt x="299244" y="238960"/>
                  <a:pt x="294028" y="257061"/>
                </a:cubicBezTo>
                <a:cubicBezTo>
                  <a:pt x="301852" y="258353"/>
                  <a:pt x="312284" y="262232"/>
                  <a:pt x="317500" y="263525"/>
                </a:cubicBezTo>
                <a:lnTo>
                  <a:pt x="317500" y="28215"/>
                </a:lnTo>
                <a:cubicBezTo>
                  <a:pt x="288812" y="17872"/>
                  <a:pt x="266643" y="12700"/>
                  <a:pt x="245779" y="12700"/>
                </a:cubicBezTo>
                <a:close/>
                <a:moveTo>
                  <a:pt x="84931" y="12700"/>
                </a:moveTo>
                <a:cubicBezTo>
                  <a:pt x="63004" y="12700"/>
                  <a:pt x="42366" y="17872"/>
                  <a:pt x="12700" y="28215"/>
                </a:cubicBezTo>
                <a:cubicBezTo>
                  <a:pt x="12700" y="28215"/>
                  <a:pt x="12700" y="28215"/>
                  <a:pt x="12700" y="263525"/>
                </a:cubicBezTo>
                <a:cubicBezTo>
                  <a:pt x="41077" y="254475"/>
                  <a:pt x="63004" y="249303"/>
                  <a:pt x="84931" y="249303"/>
                </a:cubicBezTo>
                <a:cubicBezTo>
                  <a:pt x="106859" y="249303"/>
                  <a:pt x="128786" y="254475"/>
                  <a:pt x="157163" y="263525"/>
                </a:cubicBezTo>
                <a:lnTo>
                  <a:pt x="157163" y="28215"/>
                </a:lnTo>
                <a:cubicBezTo>
                  <a:pt x="128786" y="17872"/>
                  <a:pt x="106859" y="12700"/>
                  <a:pt x="84931" y="12700"/>
                </a:cubicBezTo>
                <a:close/>
                <a:moveTo>
                  <a:pt x="86835" y="0"/>
                </a:moveTo>
                <a:cubicBezTo>
                  <a:pt x="110164" y="0"/>
                  <a:pt x="133493" y="5175"/>
                  <a:pt x="165894" y="15525"/>
                </a:cubicBezTo>
                <a:cubicBezTo>
                  <a:pt x="198295" y="5175"/>
                  <a:pt x="221624" y="0"/>
                  <a:pt x="244953" y="0"/>
                </a:cubicBezTo>
                <a:cubicBezTo>
                  <a:pt x="269578" y="0"/>
                  <a:pt x="294203" y="5175"/>
                  <a:pt x="326604" y="16819"/>
                </a:cubicBezTo>
                <a:cubicBezTo>
                  <a:pt x="329196" y="18113"/>
                  <a:pt x="331788" y="20700"/>
                  <a:pt x="331788" y="23288"/>
                </a:cubicBezTo>
                <a:cubicBezTo>
                  <a:pt x="331788" y="23288"/>
                  <a:pt x="331788" y="23288"/>
                  <a:pt x="331788" y="274276"/>
                </a:cubicBezTo>
                <a:cubicBezTo>
                  <a:pt x="331788" y="280744"/>
                  <a:pt x="325308" y="280744"/>
                  <a:pt x="322716" y="280744"/>
                </a:cubicBezTo>
                <a:cubicBezTo>
                  <a:pt x="313643" y="276863"/>
                  <a:pt x="299387" y="272982"/>
                  <a:pt x="289019" y="269101"/>
                </a:cubicBezTo>
                <a:cubicBezTo>
                  <a:pt x="287723" y="271688"/>
                  <a:pt x="286427" y="272982"/>
                  <a:pt x="285130" y="274276"/>
                </a:cubicBezTo>
                <a:cubicBezTo>
                  <a:pt x="285130" y="274276"/>
                  <a:pt x="285130" y="274276"/>
                  <a:pt x="329196" y="318263"/>
                </a:cubicBezTo>
                <a:cubicBezTo>
                  <a:pt x="329196" y="318263"/>
                  <a:pt x="329196" y="318263"/>
                  <a:pt x="318828" y="328613"/>
                </a:cubicBezTo>
                <a:cubicBezTo>
                  <a:pt x="318828" y="328613"/>
                  <a:pt x="318828" y="328613"/>
                  <a:pt x="274762" y="284626"/>
                </a:cubicBezTo>
                <a:cubicBezTo>
                  <a:pt x="254025" y="300151"/>
                  <a:pt x="224216" y="298857"/>
                  <a:pt x="206072" y="279451"/>
                </a:cubicBezTo>
                <a:cubicBezTo>
                  <a:pt x="202183" y="276863"/>
                  <a:pt x="200887" y="274276"/>
                  <a:pt x="198295" y="270394"/>
                </a:cubicBezTo>
                <a:cubicBezTo>
                  <a:pt x="189223" y="272982"/>
                  <a:pt x="174966" y="278157"/>
                  <a:pt x="167190" y="280744"/>
                </a:cubicBezTo>
                <a:cubicBezTo>
                  <a:pt x="165894" y="280744"/>
                  <a:pt x="164598" y="280744"/>
                  <a:pt x="163302" y="280744"/>
                </a:cubicBezTo>
                <a:cubicBezTo>
                  <a:pt x="130901" y="269101"/>
                  <a:pt x="108868" y="263926"/>
                  <a:pt x="85539" y="263926"/>
                </a:cubicBezTo>
                <a:cubicBezTo>
                  <a:pt x="63506" y="263926"/>
                  <a:pt x="40177" y="269101"/>
                  <a:pt x="9072" y="280744"/>
                </a:cubicBezTo>
                <a:cubicBezTo>
                  <a:pt x="6480" y="280744"/>
                  <a:pt x="0" y="280744"/>
                  <a:pt x="0" y="274276"/>
                </a:cubicBezTo>
                <a:cubicBezTo>
                  <a:pt x="0" y="274276"/>
                  <a:pt x="0" y="274276"/>
                  <a:pt x="0" y="23288"/>
                </a:cubicBezTo>
                <a:cubicBezTo>
                  <a:pt x="0" y="20700"/>
                  <a:pt x="2592" y="18113"/>
                  <a:pt x="5184" y="16819"/>
                </a:cubicBezTo>
                <a:cubicBezTo>
                  <a:pt x="37585" y="5175"/>
                  <a:pt x="62210" y="0"/>
                  <a:pt x="86835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</p:sp>
      <p:sp>
        <p:nvSpPr>
          <p:cNvPr id="84" name="write_46014">
            <a:extLst>
              <a:ext uri="{FF2B5EF4-FFF2-40B4-BE49-F238E27FC236}">
                <a16:creationId xmlns:a16="http://schemas.microsoft.com/office/drawing/2014/main" id="{9A5A9E5A-990D-49B3-954B-624AF20B1162}"/>
              </a:ext>
            </a:extLst>
          </p:cNvPr>
          <p:cNvSpPr>
            <a:spLocks noChangeAspect="1"/>
          </p:cNvSpPr>
          <p:nvPr/>
        </p:nvSpPr>
        <p:spPr bwMode="auto">
          <a:xfrm>
            <a:off x="1450335" y="1936241"/>
            <a:ext cx="867390" cy="840504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85" name="statistics-on-laptop_82095">
            <a:extLst>
              <a:ext uri="{FF2B5EF4-FFF2-40B4-BE49-F238E27FC236}">
                <a16:creationId xmlns:a16="http://schemas.microsoft.com/office/drawing/2014/main" id="{6CEC568E-8756-415C-8443-EADEF91A0DCF}"/>
              </a:ext>
            </a:extLst>
          </p:cNvPr>
          <p:cNvSpPr>
            <a:spLocks noChangeAspect="1"/>
          </p:cNvSpPr>
          <p:nvPr/>
        </p:nvSpPr>
        <p:spPr bwMode="auto">
          <a:xfrm>
            <a:off x="1301760" y="4532263"/>
            <a:ext cx="867390" cy="643415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86" name="twitter-bird_13807">
            <a:extLst>
              <a:ext uri="{FF2B5EF4-FFF2-40B4-BE49-F238E27FC236}">
                <a16:creationId xmlns:a16="http://schemas.microsoft.com/office/drawing/2014/main" id="{6BFF9A2B-E698-4F93-93F4-6D07B1038296}"/>
              </a:ext>
            </a:extLst>
          </p:cNvPr>
          <p:cNvSpPr>
            <a:spLocks noChangeAspect="1"/>
          </p:cNvSpPr>
          <p:nvPr/>
        </p:nvSpPr>
        <p:spPr bwMode="auto">
          <a:xfrm>
            <a:off x="8413727" y="6109238"/>
            <a:ext cx="867390" cy="867390"/>
          </a:xfrm>
          <a:custGeom>
            <a:avLst/>
            <a:gdLst>
              <a:gd name="connsiteX0" fmla="*/ 221812 w 338138"/>
              <a:gd name="connsiteY0" fmla="*/ 39687 h 338138"/>
              <a:gd name="connsiteX1" fmla="*/ 175663 w 338138"/>
              <a:gd name="connsiteY1" fmla="*/ 68732 h 338138"/>
              <a:gd name="connsiteX2" fmla="*/ 165114 w 338138"/>
              <a:gd name="connsiteY2" fmla="*/ 108339 h 338138"/>
              <a:gd name="connsiteX3" fmla="*/ 166433 w 338138"/>
              <a:gd name="connsiteY3" fmla="*/ 118900 h 338138"/>
              <a:gd name="connsiteX4" fmla="*/ 165114 w 338138"/>
              <a:gd name="connsiteY4" fmla="*/ 120221 h 338138"/>
              <a:gd name="connsiteX5" fmla="*/ 84683 w 338138"/>
              <a:gd name="connsiteY5" fmla="*/ 95136 h 338138"/>
              <a:gd name="connsiteX6" fmla="*/ 43808 w 338138"/>
              <a:gd name="connsiteY6" fmla="*/ 64771 h 338138"/>
              <a:gd name="connsiteX7" fmla="*/ 31941 w 338138"/>
              <a:gd name="connsiteY7" fmla="*/ 51569 h 338138"/>
              <a:gd name="connsiteX8" fmla="*/ 51719 w 338138"/>
              <a:gd name="connsiteY8" fmla="*/ 138704 h 338138"/>
              <a:gd name="connsiteX9" fmla="*/ 35897 w 338138"/>
              <a:gd name="connsiteY9" fmla="*/ 136063 h 338138"/>
              <a:gd name="connsiteX10" fmla="*/ 22711 w 338138"/>
              <a:gd name="connsiteY10" fmla="*/ 130782 h 338138"/>
              <a:gd name="connsiteX11" fmla="*/ 37215 w 338138"/>
              <a:gd name="connsiteY11" fmla="*/ 171709 h 338138"/>
              <a:gd name="connsiteX12" fmla="*/ 74135 w 338138"/>
              <a:gd name="connsiteY12" fmla="*/ 195473 h 338138"/>
              <a:gd name="connsiteX13" fmla="*/ 45127 w 338138"/>
              <a:gd name="connsiteY13" fmla="*/ 196793 h 338138"/>
              <a:gd name="connsiteX14" fmla="*/ 105780 w 338138"/>
              <a:gd name="connsiteY14" fmla="*/ 243001 h 338138"/>
              <a:gd name="connsiteX15" fmla="*/ 9526 w 338138"/>
              <a:gd name="connsiteY15" fmla="*/ 269405 h 338138"/>
              <a:gd name="connsiteX16" fmla="*/ 16119 w 338138"/>
              <a:gd name="connsiteY16" fmla="*/ 273366 h 338138"/>
              <a:gd name="connsiteX17" fmla="*/ 63586 w 338138"/>
              <a:gd name="connsiteY17" fmla="*/ 293169 h 338138"/>
              <a:gd name="connsiteX18" fmla="*/ 95231 w 338138"/>
              <a:gd name="connsiteY18" fmla="*/ 298450 h 338138"/>
              <a:gd name="connsiteX19" fmla="*/ 96550 w 338138"/>
              <a:gd name="connsiteY19" fmla="*/ 298450 h 338138"/>
              <a:gd name="connsiteX20" fmla="*/ 100506 w 338138"/>
              <a:gd name="connsiteY20" fmla="*/ 298450 h 338138"/>
              <a:gd name="connsiteX21" fmla="*/ 101824 w 338138"/>
              <a:gd name="connsiteY21" fmla="*/ 298450 h 338138"/>
              <a:gd name="connsiteX22" fmla="*/ 118965 w 338138"/>
              <a:gd name="connsiteY22" fmla="*/ 298450 h 338138"/>
              <a:gd name="connsiteX23" fmla="*/ 121602 w 338138"/>
              <a:gd name="connsiteY23" fmla="*/ 298450 h 338138"/>
              <a:gd name="connsiteX24" fmla="*/ 124239 w 338138"/>
              <a:gd name="connsiteY24" fmla="*/ 298450 h 338138"/>
              <a:gd name="connsiteX25" fmla="*/ 125558 w 338138"/>
              <a:gd name="connsiteY25" fmla="*/ 298450 h 338138"/>
              <a:gd name="connsiteX26" fmla="*/ 142699 w 338138"/>
              <a:gd name="connsiteY26" fmla="*/ 297130 h 338138"/>
              <a:gd name="connsiteX27" fmla="*/ 186211 w 338138"/>
              <a:gd name="connsiteY27" fmla="*/ 283928 h 338138"/>
              <a:gd name="connsiteX28" fmla="*/ 232360 w 338138"/>
              <a:gd name="connsiteY28" fmla="*/ 254883 h 338138"/>
              <a:gd name="connsiteX29" fmla="*/ 270598 w 338138"/>
              <a:gd name="connsiteY29" fmla="*/ 207355 h 338138"/>
              <a:gd name="connsiteX30" fmla="*/ 293013 w 338138"/>
              <a:gd name="connsiteY30" fmla="*/ 149265 h 338138"/>
              <a:gd name="connsiteX31" fmla="*/ 295650 w 338138"/>
              <a:gd name="connsiteY31" fmla="*/ 117580 h 338138"/>
              <a:gd name="connsiteX32" fmla="*/ 295650 w 338138"/>
              <a:gd name="connsiteY32" fmla="*/ 105698 h 338138"/>
              <a:gd name="connsiteX33" fmla="*/ 296969 w 338138"/>
              <a:gd name="connsiteY33" fmla="*/ 103058 h 338138"/>
              <a:gd name="connsiteX34" fmla="*/ 327295 w 338138"/>
              <a:gd name="connsiteY34" fmla="*/ 72693 h 338138"/>
              <a:gd name="connsiteX35" fmla="*/ 328614 w 338138"/>
              <a:gd name="connsiteY35" fmla="*/ 70052 h 338138"/>
              <a:gd name="connsiteX36" fmla="*/ 291695 w 338138"/>
              <a:gd name="connsiteY36" fmla="*/ 80614 h 338138"/>
              <a:gd name="connsiteX37" fmla="*/ 308836 w 338138"/>
              <a:gd name="connsiteY37" fmla="*/ 64771 h 338138"/>
              <a:gd name="connsiteX38" fmla="*/ 319384 w 338138"/>
              <a:gd name="connsiteY38" fmla="*/ 43648 h 338138"/>
              <a:gd name="connsiteX39" fmla="*/ 311473 w 338138"/>
              <a:gd name="connsiteY39" fmla="*/ 48929 h 338138"/>
              <a:gd name="connsiteX40" fmla="*/ 279828 w 338138"/>
              <a:gd name="connsiteY40" fmla="*/ 59490 h 338138"/>
              <a:gd name="connsiteX41" fmla="*/ 277191 w 338138"/>
              <a:gd name="connsiteY41" fmla="*/ 58170 h 338138"/>
              <a:gd name="connsiteX42" fmla="*/ 244227 w 338138"/>
              <a:gd name="connsiteY42" fmla="*/ 41007 h 338138"/>
              <a:gd name="connsiteX43" fmla="*/ 238953 w 338138"/>
              <a:gd name="connsiteY43" fmla="*/ 39687 h 338138"/>
              <a:gd name="connsiteX44" fmla="*/ 237634 w 338138"/>
              <a:gd name="connsiteY44" fmla="*/ 39687 h 338138"/>
              <a:gd name="connsiteX45" fmla="*/ 236316 w 338138"/>
              <a:gd name="connsiteY45" fmla="*/ 39687 h 338138"/>
              <a:gd name="connsiteX46" fmla="*/ 234997 w 338138"/>
              <a:gd name="connsiteY46" fmla="*/ 39687 h 338138"/>
              <a:gd name="connsiteX47" fmla="*/ 225767 w 338138"/>
              <a:gd name="connsiteY47" fmla="*/ 39687 h 338138"/>
              <a:gd name="connsiteX48" fmla="*/ 224449 w 338138"/>
              <a:gd name="connsiteY48" fmla="*/ 39687 h 338138"/>
              <a:gd name="connsiteX49" fmla="*/ 223130 w 338138"/>
              <a:gd name="connsiteY49" fmla="*/ 39687 h 338138"/>
              <a:gd name="connsiteX50" fmla="*/ 221812 w 338138"/>
              <a:gd name="connsiteY50" fmla="*/ 39687 h 338138"/>
              <a:gd name="connsiteX51" fmla="*/ 34342 w 338138"/>
              <a:gd name="connsiteY51" fmla="*/ 0 h 338138"/>
              <a:gd name="connsiteX52" fmla="*/ 303796 w 338138"/>
              <a:gd name="connsiteY52" fmla="*/ 0 h 338138"/>
              <a:gd name="connsiteX53" fmla="*/ 338138 w 338138"/>
              <a:gd name="connsiteY53" fmla="*/ 34342 h 338138"/>
              <a:gd name="connsiteX54" fmla="*/ 338138 w 338138"/>
              <a:gd name="connsiteY54" fmla="*/ 303796 h 338138"/>
              <a:gd name="connsiteX55" fmla="*/ 303796 w 338138"/>
              <a:gd name="connsiteY55" fmla="*/ 338138 h 338138"/>
              <a:gd name="connsiteX56" fmla="*/ 34342 w 338138"/>
              <a:gd name="connsiteY56" fmla="*/ 338138 h 338138"/>
              <a:gd name="connsiteX57" fmla="*/ 0 w 338138"/>
              <a:gd name="connsiteY57" fmla="*/ 303796 h 338138"/>
              <a:gd name="connsiteX58" fmla="*/ 0 w 338138"/>
              <a:gd name="connsiteY58" fmla="*/ 34342 h 338138"/>
              <a:gd name="connsiteX59" fmla="*/ 34342 w 338138"/>
              <a:gd name="connsiteY59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38138" h="338138">
                <a:moveTo>
                  <a:pt x="221812" y="39687"/>
                </a:moveTo>
                <a:cubicBezTo>
                  <a:pt x="202034" y="42328"/>
                  <a:pt x="186211" y="52889"/>
                  <a:pt x="175663" y="68732"/>
                </a:cubicBezTo>
                <a:cubicBezTo>
                  <a:pt x="167751" y="80614"/>
                  <a:pt x="163796" y="95136"/>
                  <a:pt x="165114" y="108339"/>
                </a:cubicBezTo>
                <a:cubicBezTo>
                  <a:pt x="165114" y="112299"/>
                  <a:pt x="165114" y="114940"/>
                  <a:pt x="166433" y="118900"/>
                </a:cubicBezTo>
                <a:cubicBezTo>
                  <a:pt x="166433" y="118900"/>
                  <a:pt x="166433" y="120221"/>
                  <a:pt x="165114" y="120221"/>
                </a:cubicBezTo>
                <a:cubicBezTo>
                  <a:pt x="136106" y="117580"/>
                  <a:pt x="109735" y="109659"/>
                  <a:pt x="84683" y="95136"/>
                </a:cubicBezTo>
                <a:cubicBezTo>
                  <a:pt x="68861" y="87215"/>
                  <a:pt x="55675" y="76653"/>
                  <a:pt x="43808" y="64771"/>
                </a:cubicBezTo>
                <a:cubicBezTo>
                  <a:pt x="39853" y="60811"/>
                  <a:pt x="35897" y="55530"/>
                  <a:pt x="31941" y="51569"/>
                </a:cubicBezTo>
                <a:cubicBezTo>
                  <a:pt x="17437" y="72693"/>
                  <a:pt x="17437" y="114940"/>
                  <a:pt x="51719" y="138704"/>
                </a:cubicBezTo>
                <a:cubicBezTo>
                  <a:pt x="46445" y="138704"/>
                  <a:pt x="41171" y="137383"/>
                  <a:pt x="35897" y="136063"/>
                </a:cubicBezTo>
                <a:cubicBezTo>
                  <a:pt x="31941" y="134743"/>
                  <a:pt x="26667" y="133423"/>
                  <a:pt x="22711" y="130782"/>
                </a:cubicBezTo>
                <a:cubicBezTo>
                  <a:pt x="22711" y="146625"/>
                  <a:pt x="26667" y="159827"/>
                  <a:pt x="37215" y="171709"/>
                </a:cubicBezTo>
                <a:cubicBezTo>
                  <a:pt x="46445" y="184911"/>
                  <a:pt x="59631" y="192833"/>
                  <a:pt x="74135" y="195473"/>
                </a:cubicBezTo>
                <a:cubicBezTo>
                  <a:pt x="64905" y="198113"/>
                  <a:pt x="55675" y="198113"/>
                  <a:pt x="45127" y="196793"/>
                </a:cubicBezTo>
                <a:cubicBezTo>
                  <a:pt x="51719" y="217917"/>
                  <a:pt x="72816" y="241681"/>
                  <a:pt x="105780" y="243001"/>
                </a:cubicBezTo>
                <a:cubicBezTo>
                  <a:pt x="78090" y="264124"/>
                  <a:pt x="45127" y="273366"/>
                  <a:pt x="9526" y="269405"/>
                </a:cubicBezTo>
                <a:cubicBezTo>
                  <a:pt x="12163" y="270726"/>
                  <a:pt x="13482" y="272046"/>
                  <a:pt x="16119" y="273366"/>
                </a:cubicBezTo>
                <a:cubicBezTo>
                  <a:pt x="30623" y="282608"/>
                  <a:pt x="46445" y="289209"/>
                  <a:pt x="63586" y="293169"/>
                </a:cubicBezTo>
                <a:cubicBezTo>
                  <a:pt x="74135" y="295810"/>
                  <a:pt x="84683" y="297130"/>
                  <a:pt x="95231" y="298450"/>
                </a:cubicBezTo>
                <a:cubicBezTo>
                  <a:pt x="95231" y="298450"/>
                  <a:pt x="96550" y="298450"/>
                  <a:pt x="96550" y="298450"/>
                </a:cubicBezTo>
                <a:cubicBezTo>
                  <a:pt x="96550" y="298450"/>
                  <a:pt x="96550" y="298450"/>
                  <a:pt x="100506" y="298450"/>
                </a:cubicBezTo>
                <a:cubicBezTo>
                  <a:pt x="100506" y="298450"/>
                  <a:pt x="100506" y="298450"/>
                  <a:pt x="101824" y="298450"/>
                </a:cubicBezTo>
                <a:cubicBezTo>
                  <a:pt x="101824" y="298450"/>
                  <a:pt x="101824" y="298450"/>
                  <a:pt x="118965" y="298450"/>
                </a:cubicBezTo>
                <a:cubicBezTo>
                  <a:pt x="120284" y="298450"/>
                  <a:pt x="120284" y="298450"/>
                  <a:pt x="121602" y="298450"/>
                </a:cubicBezTo>
                <a:cubicBezTo>
                  <a:pt x="121602" y="298450"/>
                  <a:pt x="121602" y="298450"/>
                  <a:pt x="124239" y="298450"/>
                </a:cubicBezTo>
                <a:cubicBezTo>
                  <a:pt x="124239" y="298450"/>
                  <a:pt x="124239" y="298450"/>
                  <a:pt x="125558" y="298450"/>
                </a:cubicBezTo>
                <a:cubicBezTo>
                  <a:pt x="130832" y="298450"/>
                  <a:pt x="136106" y="297130"/>
                  <a:pt x="142699" y="297130"/>
                </a:cubicBezTo>
                <a:cubicBezTo>
                  <a:pt x="157203" y="294489"/>
                  <a:pt x="171707" y="289209"/>
                  <a:pt x="186211" y="283928"/>
                </a:cubicBezTo>
                <a:cubicBezTo>
                  <a:pt x="203352" y="276006"/>
                  <a:pt x="217856" y="266765"/>
                  <a:pt x="232360" y="254883"/>
                </a:cubicBezTo>
                <a:cubicBezTo>
                  <a:pt x="246864" y="240360"/>
                  <a:pt x="260050" y="224518"/>
                  <a:pt x="270598" y="207355"/>
                </a:cubicBezTo>
                <a:cubicBezTo>
                  <a:pt x="281146" y="188872"/>
                  <a:pt x="287739" y="169069"/>
                  <a:pt x="293013" y="149265"/>
                </a:cubicBezTo>
                <a:cubicBezTo>
                  <a:pt x="294332" y="138704"/>
                  <a:pt x="295650" y="128142"/>
                  <a:pt x="295650" y="117580"/>
                </a:cubicBezTo>
                <a:cubicBezTo>
                  <a:pt x="295650" y="113619"/>
                  <a:pt x="295650" y="109659"/>
                  <a:pt x="295650" y="105698"/>
                </a:cubicBezTo>
                <a:cubicBezTo>
                  <a:pt x="295650" y="104378"/>
                  <a:pt x="296969" y="103058"/>
                  <a:pt x="296969" y="103058"/>
                </a:cubicBezTo>
                <a:cubicBezTo>
                  <a:pt x="308836" y="93816"/>
                  <a:pt x="319384" y="84575"/>
                  <a:pt x="327295" y="72693"/>
                </a:cubicBezTo>
                <a:cubicBezTo>
                  <a:pt x="327295" y="71372"/>
                  <a:pt x="327295" y="71372"/>
                  <a:pt x="328614" y="70052"/>
                </a:cubicBezTo>
                <a:cubicBezTo>
                  <a:pt x="316747" y="75333"/>
                  <a:pt x="304880" y="77973"/>
                  <a:pt x="291695" y="80614"/>
                </a:cubicBezTo>
                <a:cubicBezTo>
                  <a:pt x="298287" y="75333"/>
                  <a:pt x="303562" y="70052"/>
                  <a:pt x="308836" y="64771"/>
                </a:cubicBezTo>
                <a:cubicBezTo>
                  <a:pt x="314110" y="58170"/>
                  <a:pt x="316747" y="51569"/>
                  <a:pt x="319384" y="43648"/>
                </a:cubicBezTo>
                <a:cubicBezTo>
                  <a:pt x="316747" y="46288"/>
                  <a:pt x="314110" y="47608"/>
                  <a:pt x="311473" y="48929"/>
                </a:cubicBezTo>
                <a:cubicBezTo>
                  <a:pt x="300925" y="54210"/>
                  <a:pt x="290376" y="56850"/>
                  <a:pt x="279828" y="59490"/>
                </a:cubicBezTo>
                <a:cubicBezTo>
                  <a:pt x="278509" y="59490"/>
                  <a:pt x="278509" y="59490"/>
                  <a:pt x="277191" y="58170"/>
                </a:cubicBezTo>
                <a:cubicBezTo>
                  <a:pt x="267961" y="48929"/>
                  <a:pt x="257413" y="43648"/>
                  <a:pt x="244227" y="41007"/>
                </a:cubicBezTo>
                <a:cubicBezTo>
                  <a:pt x="242909" y="39687"/>
                  <a:pt x="241590" y="39687"/>
                  <a:pt x="238953" y="39687"/>
                </a:cubicBezTo>
                <a:cubicBezTo>
                  <a:pt x="238953" y="39687"/>
                  <a:pt x="237634" y="39687"/>
                  <a:pt x="237634" y="39687"/>
                </a:cubicBezTo>
                <a:cubicBezTo>
                  <a:pt x="237634" y="39687"/>
                  <a:pt x="237634" y="39687"/>
                  <a:pt x="236316" y="39687"/>
                </a:cubicBezTo>
                <a:cubicBezTo>
                  <a:pt x="236316" y="39687"/>
                  <a:pt x="236316" y="39687"/>
                  <a:pt x="234997" y="39687"/>
                </a:cubicBezTo>
                <a:cubicBezTo>
                  <a:pt x="234997" y="39687"/>
                  <a:pt x="234997" y="39687"/>
                  <a:pt x="225767" y="39687"/>
                </a:cubicBezTo>
                <a:cubicBezTo>
                  <a:pt x="225767" y="39687"/>
                  <a:pt x="224449" y="39687"/>
                  <a:pt x="224449" y="39687"/>
                </a:cubicBezTo>
                <a:cubicBezTo>
                  <a:pt x="224449" y="39687"/>
                  <a:pt x="224449" y="39687"/>
                  <a:pt x="223130" y="39687"/>
                </a:cubicBezTo>
                <a:cubicBezTo>
                  <a:pt x="223130" y="39687"/>
                  <a:pt x="221812" y="39687"/>
                  <a:pt x="221812" y="39687"/>
                </a:cubicBezTo>
                <a:close/>
                <a:moveTo>
                  <a:pt x="34342" y="0"/>
                </a:moveTo>
                <a:cubicBezTo>
                  <a:pt x="34342" y="0"/>
                  <a:pt x="34342" y="0"/>
                  <a:pt x="303796" y="0"/>
                </a:cubicBezTo>
                <a:cubicBezTo>
                  <a:pt x="322288" y="0"/>
                  <a:pt x="338138" y="15850"/>
                  <a:pt x="338138" y="34342"/>
                </a:cubicBezTo>
                <a:cubicBezTo>
                  <a:pt x="338138" y="34342"/>
                  <a:pt x="338138" y="34342"/>
                  <a:pt x="338138" y="303796"/>
                </a:cubicBezTo>
                <a:cubicBezTo>
                  <a:pt x="338138" y="322288"/>
                  <a:pt x="322288" y="338138"/>
                  <a:pt x="303796" y="338138"/>
                </a:cubicBezTo>
                <a:cubicBezTo>
                  <a:pt x="303796" y="338138"/>
                  <a:pt x="303796" y="338138"/>
                  <a:pt x="34342" y="338138"/>
                </a:cubicBezTo>
                <a:cubicBezTo>
                  <a:pt x="15850" y="338138"/>
                  <a:pt x="0" y="322288"/>
                  <a:pt x="0" y="303796"/>
                </a:cubicBezTo>
                <a:cubicBezTo>
                  <a:pt x="0" y="303796"/>
                  <a:pt x="0" y="303796"/>
                  <a:pt x="0" y="34342"/>
                </a:cubicBezTo>
                <a:cubicBezTo>
                  <a:pt x="0" y="15850"/>
                  <a:pt x="15850" y="0"/>
                  <a:pt x="34342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</p:sp>
      <p:sp>
        <p:nvSpPr>
          <p:cNvPr id="87" name="student-in-front-of-a-stack-of-books_5121">
            <a:extLst>
              <a:ext uri="{FF2B5EF4-FFF2-40B4-BE49-F238E27FC236}">
                <a16:creationId xmlns:a16="http://schemas.microsoft.com/office/drawing/2014/main" id="{14AF3925-4C1A-4B9A-8894-DFE13BA2076B}"/>
              </a:ext>
            </a:extLst>
          </p:cNvPr>
          <p:cNvSpPr>
            <a:spLocks noChangeAspect="1"/>
          </p:cNvSpPr>
          <p:nvPr/>
        </p:nvSpPr>
        <p:spPr bwMode="auto">
          <a:xfrm>
            <a:off x="3110743" y="6161835"/>
            <a:ext cx="750626" cy="867390"/>
          </a:xfrm>
          <a:custGeom>
            <a:avLst/>
            <a:gdLst>
              <a:gd name="connsiteX0" fmla="*/ 6350 w 285750"/>
              <a:gd name="connsiteY0" fmla="*/ 223837 h 330200"/>
              <a:gd name="connsiteX1" fmla="*/ 100013 w 285750"/>
              <a:gd name="connsiteY1" fmla="*/ 223837 h 330200"/>
              <a:gd name="connsiteX2" fmla="*/ 100013 w 285750"/>
              <a:gd name="connsiteY2" fmla="*/ 238125 h 330200"/>
              <a:gd name="connsiteX3" fmla="*/ 61913 w 285750"/>
              <a:gd name="connsiteY3" fmla="*/ 238125 h 330200"/>
              <a:gd name="connsiteX4" fmla="*/ 61913 w 285750"/>
              <a:gd name="connsiteY4" fmla="*/ 330200 h 330200"/>
              <a:gd name="connsiteX5" fmla="*/ 44450 w 285750"/>
              <a:gd name="connsiteY5" fmla="*/ 330200 h 330200"/>
              <a:gd name="connsiteX6" fmla="*/ 44450 w 285750"/>
              <a:gd name="connsiteY6" fmla="*/ 238125 h 330200"/>
              <a:gd name="connsiteX7" fmla="*/ 6350 w 285750"/>
              <a:gd name="connsiteY7" fmla="*/ 238125 h 330200"/>
              <a:gd name="connsiteX8" fmla="*/ 104775 w 285750"/>
              <a:gd name="connsiteY8" fmla="*/ 130175 h 330200"/>
              <a:gd name="connsiteX9" fmla="*/ 285750 w 285750"/>
              <a:gd name="connsiteY9" fmla="*/ 130175 h 330200"/>
              <a:gd name="connsiteX10" fmla="*/ 285750 w 285750"/>
              <a:gd name="connsiteY10" fmla="*/ 157162 h 330200"/>
              <a:gd name="connsiteX11" fmla="*/ 211138 w 285750"/>
              <a:gd name="connsiteY11" fmla="*/ 157162 h 330200"/>
              <a:gd name="connsiteX12" fmla="*/ 211138 w 285750"/>
              <a:gd name="connsiteY12" fmla="*/ 330200 h 330200"/>
              <a:gd name="connsiteX13" fmla="*/ 179388 w 285750"/>
              <a:gd name="connsiteY13" fmla="*/ 330200 h 330200"/>
              <a:gd name="connsiteX14" fmla="*/ 179388 w 285750"/>
              <a:gd name="connsiteY14" fmla="*/ 157162 h 330200"/>
              <a:gd name="connsiteX15" fmla="*/ 104775 w 285750"/>
              <a:gd name="connsiteY15" fmla="*/ 157162 h 330200"/>
              <a:gd name="connsiteX16" fmla="*/ 173038 w 285750"/>
              <a:gd name="connsiteY16" fmla="*/ 95250 h 330200"/>
              <a:gd name="connsiteX17" fmla="*/ 258763 w 285750"/>
              <a:gd name="connsiteY17" fmla="*/ 95250 h 330200"/>
              <a:gd name="connsiteX18" fmla="*/ 258763 w 285750"/>
              <a:gd name="connsiteY18" fmla="*/ 120650 h 330200"/>
              <a:gd name="connsiteX19" fmla="*/ 173038 w 285750"/>
              <a:gd name="connsiteY19" fmla="*/ 120650 h 330200"/>
              <a:gd name="connsiteX20" fmla="*/ 188913 w 285750"/>
              <a:gd name="connsiteY20" fmla="*/ 63500 h 330200"/>
              <a:gd name="connsiteX21" fmla="*/ 277813 w 285750"/>
              <a:gd name="connsiteY21" fmla="*/ 63500 h 330200"/>
              <a:gd name="connsiteX22" fmla="*/ 277813 w 285750"/>
              <a:gd name="connsiteY22" fmla="*/ 90488 h 330200"/>
              <a:gd name="connsiteX23" fmla="*/ 188913 w 285750"/>
              <a:gd name="connsiteY23" fmla="*/ 90488 h 330200"/>
              <a:gd name="connsiteX24" fmla="*/ 44450 w 285750"/>
              <a:gd name="connsiteY24" fmla="*/ 63500 h 330200"/>
              <a:gd name="connsiteX25" fmla="*/ 82550 w 285750"/>
              <a:gd name="connsiteY25" fmla="*/ 63500 h 330200"/>
              <a:gd name="connsiteX26" fmla="*/ 79375 w 285750"/>
              <a:gd name="connsiteY26" fmla="*/ 88900 h 330200"/>
              <a:gd name="connsiteX27" fmla="*/ 158750 w 285750"/>
              <a:gd name="connsiteY27" fmla="*/ 88900 h 330200"/>
              <a:gd name="connsiteX28" fmla="*/ 158750 w 285750"/>
              <a:gd name="connsiteY28" fmla="*/ 123825 h 330200"/>
              <a:gd name="connsiteX29" fmla="*/ 74613 w 285750"/>
              <a:gd name="connsiteY29" fmla="*/ 123825 h 330200"/>
              <a:gd name="connsiteX30" fmla="*/ 66675 w 285750"/>
              <a:gd name="connsiteY30" fmla="*/ 174625 h 330200"/>
              <a:gd name="connsiteX31" fmla="*/ 146050 w 285750"/>
              <a:gd name="connsiteY31" fmla="*/ 174625 h 330200"/>
              <a:gd name="connsiteX32" fmla="*/ 146050 w 285750"/>
              <a:gd name="connsiteY32" fmla="*/ 330200 h 330200"/>
              <a:gd name="connsiteX33" fmla="*/ 107950 w 285750"/>
              <a:gd name="connsiteY33" fmla="*/ 330200 h 330200"/>
              <a:gd name="connsiteX34" fmla="*/ 107950 w 285750"/>
              <a:gd name="connsiteY34" fmla="*/ 212725 h 330200"/>
              <a:gd name="connsiteX35" fmla="*/ 0 w 285750"/>
              <a:gd name="connsiteY35" fmla="*/ 212725 h 330200"/>
              <a:gd name="connsiteX36" fmla="*/ 188913 w 285750"/>
              <a:gd name="connsiteY36" fmla="*/ 33337 h 330200"/>
              <a:gd name="connsiteX37" fmla="*/ 274638 w 285750"/>
              <a:gd name="connsiteY37" fmla="*/ 33337 h 330200"/>
              <a:gd name="connsiteX38" fmla="*/ 274638 w 285750"/>
              <a:gd name="connsiteY38" fmla="*/ 58737 h 330200"/>
              <a:gd name="connsiteX39" fmla="*/ 188913 w 285750"/>
              <a:gd name="connsiteY39" fmla="*/ 58737 h 330200"/>
              <a:gd name="connsiteX40" fmla="*/ 176213 w 285750"/>
              <a:gd name="connsiteY40" fmla="*/ 3175 h 330200"/>
              <a:gd name="connsiteX41" fmla="*/ 263526 w 285750"/>
              <a:gd name="connsiteY41" fmla="*/ 3175 h 330200"/>
              <a:gd name="connsiteX42" fmla="*/ 263526 w 285750"/>
              <a:gd name="connsiteY42" fmla="*/ 28575 h 330200"/>
              <a:gd name="connsiteX43" fmla="*/ 176213 w 285750"/>
              <a:gd name="connsiteY43" fmla="*/ 28575 h 330200"/>
              <a:gd name="connsiteX44" fmla="*/ 69057 w 285750"/>
              <a:gd name="connsiteY44" fmla="*/ 0 h 330200"/>
              <a:gd name="connsiteX45" fmla="*/ 96839 w 285750"/>
              <a:gd name="connsiteY45" fmla="*/ 27782 h 330200"/>
              <a:gd name="connsiteX46" fmla="*/ 69057 w 285750"/>
              <a:gd name="connsiteY46" fmla="*/ 55564 h 330200"/>
              <a:gd name="connsiteX47" fmla="*/ 41275 w 285750"/>
              <a:gd name="connsiteY47" fmla="*/ 27782 h 330200"/>
              <a:gd name="connsiteX48" fmla="*/ 69057 w 285750"/>
              <a:gd name="connsiteY48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85750" h="330200">
                <a:moveTo>
                  <a:pt x="6350" y="223837"/>
                </a:moveTo>
                <a:lnTo>
                  <a:pt x="100013" y="223837"/>
                </a:lnTo>
                <a:lnTo>
                  <a:pt x="100013" y="238125"/>
                </a:lnTo>
                <a:lnTo>
                  <a:pt x="61913" y="238125"/>
                </a:lnTo>
                <a:lnTo>
                  <a:pt x="61913" y="330200"/>
                </a:lnTo>
                <a:lnTo>
                  <a:pt x="44450" y="330200"/>
                </a:lnTo>
                <a:lnTo>
                  <a:pt x="44450" y="238125"/>
                </a:lnTo>
                <a:lnTo>
                  <a:pt x="6350" y="238125"/>
                </a:lnTo>
                <a:close/>
                <a:moveTo>
                  <a:pt x="104775" y="130175"/>
                </a:moveTo>
                <a:lnTo>
                  <a:pt x="285750" y="130175"/>
                </a:lnTo>
                <a:lnTo>
                  <a:pt x="285750" y="157162"/>
                </a:lnTo>
                <a:lnTo>
                  <a:pt x="211138" y="157162"/>
                </a:lnTo>
                <a:lnTo>
                  <a:pt x="211138" y="330200"/>
                </a:lnTo>
                <a:lnTo>
                  <a:pt x="179388" y="330200"/>
                </a:lnTo>
                <a:lnTo>
                  <a:pt x="179388" y="157162"/>
                </a:lnTo>
                <a:lnTo>
                  <a:pt x="104775" y="157162"/>
                </a:lnTo>
                <a:close/>
                <a:moveTo>
                  <a:pt x="173038" y="95250"/>
                </a:moveTo>
                <a:lnTo>
                  <a:pt x="258763" y="95250"/>
                </a:lnTo>
                <a:lnTo>
                  <a:pt x="258763" y="120650"/>
                </a:lnTo>
                <a:lnTo>
                  <a:pt x="173038" y="120650"/>
                </a:lnTo>
                <a:close/>
                <a:moveTo>
                  <a:pt x="188913" y="63500"/>
                </a:moveTo>
                <a:lnTo>
                  <a:pt x="277813" y="63500"/>
                </a:lnTo>
                <a:lnTo>
                  <a:pt x="277813" y="90488"/>
                </a:lnTo>
                <a:lnTo>
                  <a:pt x="188913" y="90488"/>
                </a:lnTo>
                <a:close/>
                <a:moveTo>
                  <a:pt x="44450" y="63500"/>
                </a:moveTo>
                <a:lnTo>
                  <a:pt x="82550" y="63500"/>
                </a:lnTo>
                <a:lnTo>
                  <a:pt x="79375" y="88900"/>
                </a:lnTo>
                <a:lnTo>
                  <a:pt x="158750" y="88900"/>
                </a:lnTo>
                <a:lnTo>
                  <a:pt x="158750" y="123825"/>
                </a:lnTo>
                <a:lnTo>
                  <a:pt x="74613" y="123825"/>
                </a:lnTo>
                <a:lnTo>
                  <a:pt x="66675" y="174625"/>
                </a:lnTo>
                <a:lnTo>
                  <a:pt x="146050" y="174625"/>
                </a:lnTo>
                <a:lnTo>
                  <a:pt x="146050" y="330200"/>
                </a:lnTo>
                <a:lnTo>
                  <a:pt x="107950" y="330200"/>
                </a:lnTo>
                <a:lnTo>
                  <a:pt x="107950" y="212725"/>
                </a:lnTo>
                <a:lnTo>
                  <a:pt x="0" y="212725"/>
                </a:lnTo>
                <a:close/>
                <a:moveTo>
                  <a:pt x="188913" y="33337"/>
                </a:moveTo>
                <a:lnTo>
                  <a:pt x="274638" y="33337"/>
                </a:lnTo>
                <a:lnTo>
                  <a:pt x="274638" y="58737"/>
                </a:lnTo>
                <a:lnTo>
                  <a:pt x="188913" y="58737"/>
                </a:lnTo>
                <a:close/>
                <a:moveTo>
                  <a:pt x="176213" y="3175"/>
                </a:moveTo>
                <a:lnTo>
                  <a:pt x="263526" y="3175"/>
                </a:lnTo>
                <a:lnTo>
                  <a:pt x="263526" y="28575"/>
                </a:lnTo>
                <a:lnTo>
                  <a:pt x="176213" y="28575"/>
                </a:lnTo>
                <a:close/>
                <a:moveTo>
                  <a:pt x="69057" y="0"/>
                </a:moveTo>
                <a:cubicBezTo>
                  <a:pt x="84401" y="0"/>
                  <a:pt x="96839" y="12438"/>
                  <a:pt x="96839" y="27782"/>
                </a:cubicBezTo>
                <a:cubicBezTo>
                  <a:pt x="96839" y="43126"/>
                  <a:pt x="84401" y="55564"/>
                  <a:pt x="69057" y="55564"/>
                </a:cubicBezTo>
                <a:cubicBezTo>
                  <a:pt x="53713" y="55564"/>
                  <a:pt x="41275" y="43126"/>
                  <a:pt x="41275" y="27782"/>
                </a:cubicBezTo>
                <a:cubicBezTo>
                  <a:pt x="41275" y="12438"/>
                  <a:pt x="53713" y="0"/>
                  <a:pt x="69057" y="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</p:sp>
      <p:sp>
        <p:nvSpPr>
          <p:cNvPr id="88" name="happy-children_98758">
            <a:extLst>
              <a:ext uri="{FF2B5EF4-FFF2-40B4-BE49-F238E27FC236}">
                <a16:creationId xmlns:a16="http://schemas.microsoft.com/office/drawing/2014/main" id="{FA941C6A-4A2D-4E03-B418-B45CF941AEAF}"/>
              </a:ext>
            </a:extLst>
          </p:cNvPr>
          <p:cNvSpPr>
            <a:spLocks noChangeAspect="1"/>
          </p:cNvSpPr>
          <p:nvPr/>
        </p:nvSpPr>
        <p:spPr bwMode="auto">
          <a:xfrm>
            <a:off x="1310191" y="7693032"/>
            <a:ext cx="858959" cy="867390"/>
          </a:xfrm>
          <a:custGeom>
            <a:avLst/>
            <a:gdLst>
              <a:gd name="connsiteX0" fmla="*/ 200808 w 333279"/>
              <a:gd name="connsiteY0" fmla="*/ 56605 h 336550"/>
              <a:gd name="connsiteX1" fmla="*/ 207202 w 333279"/>
              <a:gd name="connsiteY1" fmla="*/ 63179 h 336550"/>
              <a:gd name="connsiteX2" fmla="*/ 232119 w 333279"/>
              <a:gd name="connsiteY2" fmla="*/ 117090 h 336550"/>
              <a:gd name="connsiteX3" fmla="*/ 243921 w 333279"/>
              <a:gd name="connsiteY3" fmla="*/ 115775 h 336550"/>
              <a:gd name="connsiteX4" fmla="*/ 262281 w 333279"/>
              <a:gd name="connsiteY4" fmla="*/ 118405 h 336550"/>
              <a:gd name="connsiteX5" fmla="*/ 272773 w 333279"/>
              <a:gd name="connsiteY5" fmla="*/ 122350 h 336550"/>
              <a:gd name="connsiteX6" fmla="*/ 313427 w 333279"/>
              <a:gd name="connsiteY6" fmla="*/ 80273 h 336550"/>
              <a:gd name="connsiteX7" fmla="*/ 329164 w 333279"/>
              <a:gd name="connsiteY7" fmla="*/ 78958 h 336550"/>
              <a:gd name="connsiteX8" fmla="*/ 330475 w 333279"/>
              <a:gd name="connsiteY8" fmla="*/ 96052 h 336550"/>
              <a:gd name="connsiteX9" fmla="*/ 284575 w 333279"/>
              <a:gd name="connsiteY9" fmla="*/ 146018 h 336550"/>
              <a:gd name="connsiteX10" fmla="*/ 268838 w 333279"/>
              <a:gd name="connsiteY10" fmla="*/ 247265 h 336550"/>
              <a:gd name="connsiteX11" fmla="*/ 268838 w 333279"/>
              <a:gd name="connsiteY11" fmla="*/ 299861 h 336550"/>
              <a:gd name="connsiteX12" fmla="*/ 254413 w 333279"/>
              <a:gd name="connsiteY12" fmla="*/ 314325 h 336550"/>
              <a:gd name="connsiteX13" fmla="*/ 239987 w 333279"/>
              <a:gd name="connsiteY13" fmla="*/ 299861 h 336550"/>
              <a:gd name="connsiteX14" fmla="*/ 238676 w 333279"/>
              <a:gd name="connsiteY14" fmla="*/ 247265 h 336550"/>
              <a:gd name="connsiteX15" fmla="*/ 238676 w 333279"/>
              <a:gd name="connsiteY15" fmla="*/ 244635 h 336550"/>
              <a:gd name="connsiteX16" fmla="*/ 242610 w 333279"/>
              <a:gd name="connsiteY16" fmla="*/ 219652 h 336550"/>
              <a:gd name="connsiteX17" fmla="*/ 228184 w 333279"/>
              <a:gd name="connsiteY17" fmla="*/ 217023 h 336550"/>
              <a:gd name="connsiteX18" fmla="*/ 211136 w 333279"/>
              <a:gd name="connsiteY18" fmla="*/ 238061 h 336550"/>
              <a:gd name="connsiteX19" fmla="*/ 211136 w 333279"/>
              <a:gd name="connsiteY19" fmla="*/ 280138 h 336550"/>
              <a:gd name="connsiteX20" fmla="*/ 196710 w 333279"/>
              <a:gd name="connsiteY20" fmla="*/ 294602 h 336550"/>
              <a:gd name="connsiteX21" fmla="*/ 196710 w 333279"/>
              <a:gd name="connsiteY21" fmla="*/ 238061 h 336550"/>
              <a:gd name="connsiteX22" fmla="*/ 188842 w 333279"/>
              <a:gd name="connsiteY22" fmla="*/ 218338 h 336550"/>
              <a:gd name="connsiteX23" fmla="*/ 204579 w 333279"/>
              <a:gd name="connsiteY23" fmla="*/ 198614 h 336550"/>
              <a:gd name="connsiteX24" fmla="*/ 215070 w 333279"/>
              <a:gd name="connsiteY24" fmla="*/ 135499 h 336550"/>
              <a:gd name="connsiteX25" fmla="*/ 186219 w 333279"/>
              <a:gd name="connsiteY25" fmla="*/ 73699 h 336550"/>
              <a:gd name="connsiteX26" fmla="*/ 191465 w 333279"/>
              <a:gd name="connsiteY26" fmla="*/ 57920 h 336550"/>
              <a:gd name="connsiteX27" fmla="*/ 200808 w 333279"/>
              <a:gd name="connsiteY27" fmla="*/ 56605 h 336550"/>
              <a:gd name="connsiteX28" fmla="*/ 258209 w 333279"/>
              <a:gd name="connsiteY28" fmla="*/ 34925 h 336550"/>
              <a:gd name="connsiteX29" fmla="*/ 279191 w 333279"/>
              <a:gd name="connsiteY29" fmla="*/ 55789 h 336550"/>
              <a:gd name="connsiteX30" fmla="*/ 280503 w 333279"/>
              <a:gd name="connsiteY30" fmla="*/ 58397 h 336550"/>
              <a:gd name="connsiteX31" fmla="*/ 287060 w 333279"/>
              <a:gd name="connsiteY31" fmla="*/ 81870 h 336550"/>
              <a:gd name="connsiteX32" fmla="*/ 254275 w 333279"/>
              <a:gd name="connsiteY32" fmla="*/ 105342 h 336550"/>
              <a:gd name="connsiteX33" fmla="*/ 230669 w 333279"/>
              <a:gd name="connsiteY33" fmla="*/ 72742 h 336550"/>
              <a:gd name="connsiteX34" fmla="*/ 247717 w 333279"/>
              <a:gd name="connsiteY34" fmla="*/ 51877 h 336550"/>
              <a:gd name="connsiteX35" fmla="*/ 242472 w 333279"/>
              <a:gd name="connsiteY35" fmla="*/ 47965 h 336550"/>
              <a:gd name="connsiteX36" fmla="*/ 241160 w 333279"/>
              <a:gd name="connsiteY36" fmla="*/ 45357 h 336550"/>
              <a:gd name="connsiteX37" fmla="*/ 243783 w 333279"/>
              <a:gd name="connsiteY37" fmla="*/ 44053 h 336550"/>
              <a:gd name="connsiteX38" fmla="*/ 258209 w 333279"/>
              <a:gd name="connsiteY38" fmla="*/ 44053 h 336550"/>
              <a:gd name="connsiteX39" fmla="*/ 255586 w 333279"/>
              <a:gd name="connsiteY39" fmla="*/ 38837 h 336550"/>
              <a:gd name="connsiteX40" fmla="*/ 255586 w 333279"/>
              <a:gd name="connsiteY40" fmla="*/ 36229 h 336550"/>
              <a:gd name="connsiteX41" fmla="*/ 258209 w 333279"/>
              <a:gd name="connsiteY41" fmla="*/ 34925 h 336550"/>
              <a:gd name="connsiteX42" fmla="*/ 161374 w 333279"/>
              <a:gd name="connsiteY42" fmla="*/ 27862 h 336550"/>
              <a:gd name="connsiteX43" fmla="*/ 171656 w 333279"/>
              <a:gd name="connsiteY43" fmla="*/ 28026 h 336550"/>
              <a:gd name="connsiteX44" fmla="*/ 179616 w 333279"/>
              <a:gd name="connsiteY44" fmla="*/ 46406 h 336550"/>
              <a:gd name="connsiteX45" fmla="*/ 145122 w 333279"/>
              <a:gd name="connsiteY45" fmla="*/ 121240 h 336550"/>
              <a:gd name="connsiteX46" fmla="*/ 157062 w 333279"/>
              <a:gd name="connsiteY46" fmla="*/ 197386 h 336550"/>
              <a:gd name="connsiteX47" fmla="*/ 179616 w 333279"/>
              <a:gd name="connsiteY47" fmla="*/ 226269 h 336550"/>
              <a:gd name="connsiteX48" fmla="*/ 183596 w 333279"/>
              <a:gd name="connsiteY48" fmla="*/ 238085 h 336550"/>
              <a:gd name="connsiteX49" fmla="*/ 183596 w 333279"/>
              <a:gd name="connsiteY49" fmla="*/ 294538 h 336550"/>
              <a:gd name="connsiteX50" fmla="*/ 166349 w 333279"/>
              <a:gd name="connsiteY50" fmla="*/ 312918 h 336550"/>
              <a:gd name="connsiteX51" fmla="*/ 147775 w 333279"/>
              <a:gd name="connsiteY51" fmla="*/ 294538 h 336550"/>
              <a:gd name="connsiteX52" fmla="*/ 147775 w 333279"/>
              <a:gd name="connsiteY52" fmla="*/ 243336 h 336550"/>
              <a:gd name="connsiteX53" fmla="*/ 127875 w 333279"/>
              <a:gd name="connsiteY53" fmla="*/ 219705 h 336550"/>
              <a:gd name="connsiteX54" fmla="*/ 110628 w 333279"/>
              <a:gd name="connsiteY54" fmla="*/ 222331 h 336550"/>
              <a:gd name="connsiteX55" fmla="*/ 114608 w 333279"/>
              <a:gd name="connsiteY55" fmla="*/ 252527 h 336550"/>
              <a:gd name="connsiteX56" fmla="*/ 114608 w 333279"/>
              <a:gd name="connsiteY56" fmla="*/ 255152 h 336550"/>
              <a:gd name="connsiteX57" fmla="*/ 114608 w 333279"/>
              <a:gd name="connsiteY57" fmla="*/ 319483 h 336550"/>
              <a:gd name="connsiteX58" fmla="*/ 96034 w 333279"/>
              <a:gd name="connsiteY58" fmla="*/ 336550 h 336550"/>
              <a:gd name="connsiteX59" fmla="*/ 78787 w 333279"/>
              <a:gd name="connsiteY59" fmla="*/ 318170 h 336550"/>
              <a:gd name="connsiteX60" fmla="*/ 78787 w 333279"/>
              <a:gd name="connsiteY60" fmla="*/ 256465 h 336550"/>
              <a:gd name="connsiteX61" fmla="*/ 60213 w 333279"/>
              <a:gd name="connsiteY61" fmla="*/ 134368 h 336550"/>
              <a:gd name="connsiteX62" fmla="*/ 4492 w 333279"/>
              <a:gd name="connsiteY62" fmla="*/ 73976 h 336550"/>
              <a:gd name="connsiteX63" fmla="*/ 4492 w 333279"/>
              <a:gd name="connsiteY63" fmla="*/ 54283 h 336550"/>
              <a:gd name="connsiteX64" fmla="*/ 24392 w 333279"/>
              <a:gd name="connsiteY64" fmla="*/ 55596 h 336550"/>
              <a:gd name="connsiteX65" fmla="*/ 73480 w 333279"/>
              <a:gd name="connsiteY65" fmla="*/ 106798 h 336550"/>
              <a:gd name="connsiteX66" fmla="*/ 86747 w 333279"/>
              <a:gd name="connsiteY66" fmla="*/ 101547 h 336550"/>
              <a:gd name="connsiteX67" fmla="*/ 107974 w 333279"/>
              <a:gd name="connsiteY67" fmla="*/ 97608 h 336550"/>
              <a:gd name="connsiteX68" fmla="*/ 122568 w 333279"/>
              <a:gd name="connsiteY68" fmla="*/ 98921 h 336550"/>
              <a:gd name="connsiteX69" fmla="*/ 153082 w 333279"/>
              <a:gd name="connsiteY69" fmla="*/ 34590 h 336550"/>
              <a:gd name="connsiteX70" fmla="*/ 161374 w 333279"/>
              <a:gd name="connsiteY70" fmla="*/ 27862 h 336550"/>
              <a:gd name="connsiteX71" fmla="*/ 90857 w 333279"/>
              <a:gd name="connsiteY71" fmla="*/ 0 h 336550"/>
              <a:gd name="connsiteX72" fmla="*/ 93512 w 333279"/>
              <a:gd name="connsiteY72" fmla="*/ 1327 h 336550"/>
              <a:gd name="connsiteX73" fmla="*/ 94840 w 333279"/>
              <a:gd name="connsiteY73" fmla="*/ 5307 h 336550"/>
              <a:gd name="connsiteX74" fmla="*/ 90857 w 333279"/>
              <a:gd name="connsiteY74" fmla="*/ 11942 h 336550"/>
              <a:gd name="connsiteX75" fmla="*/ 109445 w 333279"/>
              <a:gd name="connsiteY75" fmla="*/ 10615 h 336550"/>
              <a:gd name="connsiteX76" fmla="*/ 112101 w 333279"/>
              <a:gd name="connsiteY76" fmla="*/ 13269 h 336550"/>
              <a:gd name="connsiteX77" fmla="*/ 110773 w 333279"/>
              <a:gd name="connsiteY77" fmla="*/ 15922 h 336550"/>
              <a:gd name="connsiteX78" fmla="*/ 104134 w 333279"/>
              <a:gd name="connsiteY78" fmla="*/ 21230 h 336550"/>
              <a:gd name="connsiteX79" fmla="*/ 124050 w 333279"/>
              <a:gd name="connsiteY79" fmla="*/ 46440 h 336550"/>
              <a:gd name="connsiteX80" fmla="*/ 96168 w 333279"/>
              <a:gd name="connsiteY80" fmla="*/ 86246 h 336550"/>
              <a:gd name="connsiteX81" fmla="*/ 56336 w 333279"/>
              <a:gd name="connsiteY81" fmla="*/ 57055 h 336550"/>
              <a:gd name="connsiteX82" fmla="*/ 64302 w 333279"/>
              <a:gd name="connsiteY82" fmla="*/ 29191 h 336550"/>
              <a:gd name="connsiteX83" fmla="*/ 65630 w 333279"/>
              <a:gd name="connsiteY83" fmla="*/ 25210 h 336550"/>
              <a:gd name="connsiteX84" fmla="*/ 90857 w 333279"/>
              <a:gd name="connsiteY84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3279" h="336550">
                <a:moveTo>
                  <a:pt x="200808" y="56605"/>
                </a:moveTo>
                <a:cubicBezTo>
                  <a:pt x="203595" y="57591"/>
                  <a:pt x="205890" y="59892"/>
                  <a:pt x="207202" y="63179"/>
                </a:cubicBezTo>
                <a:cubicBezTo>
                  <a:pt x="207202" y="63179"/>
                  <a:pt x="207202" y="63179"/>
                  <a:pt x="232119" y="117090"/>
                </a:cubicBezTo>
                <a:cubicBezTo>
                  <a:pt x="236053" y="115775"/>
                  <a:pt x="239987" y="114460"/>
                  <a:pt x="243921" y="115775"/>
                </a:cubicBezTo>
                <a:cubicBezTo>
                  <a:pt x="243921" y="115775"/>
                  <a:pt x="243921" y="115775"/>
                  <a:pt x="262281" y="118405"/>
                </a:cubicBezTo>
                <a:cubicBezTo>
                  <a:pt x="266216" y="118405"/>
                  <a:pt x="270150" y="121035"/>
                  <a:pt x="272773" y="122350"/>
                </a:cubicBezTo>
                <a:cubicBezTo>
                  <a:pt x="272773" y="122350"/>
                  <a:pt x="272773" y="122350"/>
                  <a:pt x="313427" y="80273"/>
                </a:cubicBezTo>
                <a:cubicBezTo>
                  <a:pt x="317361" y="75014"/>
                  <a:pt x="325229" y="75014"/>
                  <a:pt x="329164" y="78958"/>
                </a:cubicBezTo>
                <a:cubicBezTo>
                  <a:pt x="334409" y="84218"/>
                  <a:pt x="334409" y="90792"/>
                  <a:pt x="330475" y="96052"/>
                </a:cubicBezTo>
                <a:cubicBezTo>
                  <a:pt x="330475" y="96052"/>
                  <a:pt x="330475" y="96052"/>
                  <a:pt x="284575" y="146018"/>
                </a:cubicBezTo>
                <a:cubicBezTo>
                  <a:pt x="284575" y="148648"/>
                  <a:pt x="268838" y="242006"/>
                  <a:pt x="268838" y="247265"/>
                </a:cubicBezTo>
                <a:cubicBezTo>
                  <a:pt x="268838" y="247265"/>
                  <a:pt x="268838" y="247265"/>
                  <a:pt x="268838" y="299861"/>
                </a:cubicBezTo>
                <a:cubicBezTo>
                  <a:pt x="268838" y="307751"/>
                  <a:pt x="262281" y="314325"/>
                  <a:pt x="254413" y="314325"/>
                </a:cubicBezTo>
                <a:cubicBezTo>
                  <a:pt x="246544" y="314325"/>
                  <a:pt x="239987" y="307751"/>
                  <a:pt x="239987" y="299861"/>
                </a:cubicBezTo>
                <a:cubicBezTo>
                  <a:pt x="239987" y="299861"/>
                  <a:pt x="239987" y="299861"/>
                  <a:pt x="238676" y="247265"/>
                </a:cubicBezTo>
                <a:cubicBezTo>
                  <a:pt x="238676" y="245950"/>
                  <a:pt x="238676" y="244635"/>
                  <a:pt x="238676" y="244635"/>
                </a:cubicBezTo>
                <a:cubicBezTo>
                  <a:pt x="238676" y="244635"/>
                  <a:pt x="238676" y="244635"/>
                  <a:pt x="242610" y="219652"/>
                </a:cubicBezTo>
                <a:cubicBezTo>
                  <a:pt x="242610" y="219652"/>
                  <a:pt x="242610" y="219652"/>
                  <a:pt x="228184" y="217023"/>
                </a:cubicBezTo>
                <a:cubicBezTo>
                  <a:pt x="228184" y="217023"/>
                  <a:pt x="228184" y="217023"/>
                  <a:pt x="211136" y="238061"/>
                </a:cubicBezTo>
                <a:cubicBezTo>
                  <a:pt x="211136" y="238061"/>
                  <a:pt x="211136" y="238061"/>
                  <a:pt x="211136" y="280138"/>
                </a:cubicBezTo>
                <a:cubicBezTo>
                  <a:pt x="211136" y="288027"/>
                  <a:pt x="204579" y="294602"/>
                  <a:pt x="196710" y="294602"/>
                </a:cubicBezTo>
                <a:cubicBezTo>
                  <a:pt x="196710" y="294602"/>
                  <a:pt x="196710" y="294602"/>
                  <a:pt x="196710" y="238061"/>
                </a:cubicBezTo>
                <a:cubicBezTo>
                  <a:pt x="196710" y="230172"/>
                  <a:pt x="194088" y="223597"/>
                  <a:pt x="188842" y="218338"/>
                </a:cubicBezTo>
                <a:cubicBezTo>
                  <a:pt x="188842" y="218338"/>
                  <a:pt x="188842" y="218338"/>
                  <a:pt x="204579" y="198614"/>
                </a:cubicBezTo>
                <a:cubicBezTo>
                  <a:pt x="215070" y="132869"/>
                  <a:pt x="213759" y="136814"/>
                  <a:pt x="215070" y="135499"/>
                </a:cubicBezTo>
                <a:cubicBezTo>
                  <a:pt x="215070" y="135499"/>
                  <a:pt x="215070" y="135499"/>
                  <a:pt x="186219" y="73699"/>
                </a:cubicBezTo>
                <a:cubicBezTo>
                  <a:pt x="183596" y="67124"/>
                  <a:pt x="186219" y="60550"/>
                  <a:pt x="191465" y="57920"/>
                </a:cubicBezTo>
                <a:cubicBezTo>
                  <a:pt x="194743" y="55948"/>
                  <a:pt x="198022" y="55619"/>
                  <a:pt x="200808" y="56605"/>
                </a:cubicBezTo>
                <a:close/>
                <a:moveTo>
                  <a:pt x="258209" y="34925"/>
                </a:moveTo>
                <a:cubicBezTo>
                  <a:pt x="268700" y="36229"/>
                  <a:pt x="276569" y="47965"/>
                  <a:pt x="279191" y="55789"/>
                </a:cubicBezTo>
                <a:cubicBezTo>
                  <a:pt x="280503" y="57093"/>
                  <a:pt x="280503" y="58397"/>
                  <a:pt x="280503" y="58397"/>
                </a:cubicBezTo>
                <a:cubicBezTo>
                  <a:pt x="285748" y="64918"/>
                  <a:pt x="288371" y="74046"/>
                  <a:pt x="287060" y="81870"/>
                </a:cubicBezTo>
                <a:cubicBezTo>
                  <a:pt x="284437" y="97518"/>
                  <a:pt x="270011" y="107950"/>
                  <a:pt x="254275" y="105342"/>
                </a:cubicBezTo>
                <a:cubicBezTo>
                  <a:pt x="239849" y="102734"/>
                  <a:pt x="228046" y="88390"/>
                  <a:pt x="230669" y="72742"/>
                </a:cubicBezTo>
                <a:cubicBezTo>
                  <a:pt x="233292" y="63614"/>
                  <a:pt x="238538" y="55789"/>
                  <a:pt x="247717" y="51877"/>
                </a:cubicBezTo>
                <a:cubicBezTo>
                  <a:pt x="246406" y="50573"/>
                  <a:pt x="245095" y="49269"/>
                  <a:pt x="242472" y="47965"/>
                </a:cubicBezTo>
                <a:cubicBezTo>
                  <a:pt x="242472" y="47965"/>
                  <a:pt x="241160" y="46661"/>
                  <a:pt x="241160" y="45357"/>
                </a:cubicBezTo>
                <a:cubicBezTo>
                  <a:pt x="241160" y="45357"/>
                  <a:pt x="242472" y="44053"/>
                  <a:pt x="243783" y="44053"/>
                </a:cubicBezTo>
                <a:cubicBezTo>
                  <a:pt x="247717" y="41445"/>
                  <a:pt x="252963" y="42749"/>
                  <a:pt x="258209" y="44053"/>
                </a:cubicBezTo>
                <a:cubicBezTo>
                  <a:pt x="258209" y="42749"/>
                  <a:pt x="256897" y="41445"/>
                  <a:pt x="255586" y="38837"/>
                </a:cubicBezTo>
                <a:cubicBezTo>
                  <a:pt x="255586" y="37533"/>
                  <a:pt x="255586" y="37533"/>
                  <a:pt x="255586" y="36229"/>
                </a:cubicBezTo>
                <a:cubicBezTo>
                  <a:pt x="256897" y="34925"/>
                  <a:pt x="258209" y="34925"/>
                  <a:pt x="258209" y="34925"/>
                </a:cubicBezTo>
                <a:close/>
                <a:moveTo>
                  <a:pt x="161374" y="27862"/>
                </a:moveTo>
                <a:cubicBezTo>
                  <a:pt x="164691" y="26713"/>
                  <a:pt x="168339" y="26713"/>
                  <a:pt x="171656" y="28026"/>
                </a:cubicBezTo>
                <a:cubicBezTo>
                  <a:pt x="179616" y="31964"/>
                  <a:pt x="182270" y="39842"/>
                  <a:pt x="179616" y="46406"/>
                </a:cubicBezTo>
                <a:cubicBezTo>
                  <a:pt x="179616" y="46406"/>
                  <a:pt x="179616" y="46406"/>
                  <a:pt x="145122" y="121240"/>
                </a:cubicBezTo>
                <a:cubicBezTo>
                  <a:pt x="145122" y="121240"/>
                  <a:pt x="145122" y="121240"/>
                  <a:pt x="157062" y="197386"/>
                </a:cubicBezTo>
                <a:lnTo>
                  <a:pt x="179616" y="226269"/>
                </a:lnTo>
                <a:cubicBezTo>
                  <a:pt x="182270" y="228895"/>
                  <a:pt x="183596" y="232833"/>
                  <a:pt x="183596" y="238085"/>
                </a:cubicBezTo>
                <a:cubicBezTo>
                  <a:pt x="183596" y="238085"/>
                  <a:pt x="183596" y="238085"/>
                  <a:pt x="183596" y="294538"/>
                </a:cubicBezTo>
                <a:cubicBezTo>
                  <a:pt x="183596" y="305041"/>
                  <a:pt x="175636" y="312918"/>
                  <a:pt x="166349" y="312918"/>
                </a:cubicBezTo>
                <a:cubicBezTo>
                  <a:pt x="155736" y="312918"/>
                  <a:pt x="147775" y="305041"/>
                  <a:pt x="147775" y="294538"/>
                </a:cubicBezTo>
                <a:cubicBezTo>
                  <a:pt x="147775" y="294538"/>
                  <a:pt x="147775" y="294538"/>
                  <a:pt x="147775" y="243336"/>
                </a:cubicBezTo>
                <a:cubicBezTo>
                  <a:pt x="147775" y="243336"/>
                  <a:pt x="147775" y="243336"/>
                  <a:pt x="127875" y="219705"/>
                </a:cubicBezTo>
                <a:cubicBezTo>
                  <a:pt x="127875" y="219705"/>
                  <a:pt x="127875" y="219705"/>
                  <a:pt x="110628" y="222331"/>
                </a:cubicBezTo>
                <a:cubicBezTo>
                  <a:pt x="110628" y="222331"/>
                  <a:pt x="110628" y="222331"/>
                  <a:pt x="114608" y="252527"/>
                </a:cubicBezTo>
                <a:cubicBezTo>
                  <a:pt x="114608" y="252527"/>
                  <a:pt x="114608" y="253839"/>
                  <a:pt x="114608" y="255152"/>
                </a:cubicBezTo>
                <a:cubicBezTo>
                  <a:pt x="114608" y="255152"/>
                  <a:pt x="114608" y="255152"/>
                  <a:pt x="114608" y="319483"/>
                </a:cubicBezTo>
                <a:cubicBezTo>
                  <a:pt x="114608" y="328673"/>
                  <a:pt x="106648" y="336550"/>
                  <a:pt x="96034" y="336550"/>
                </a:cubicBezTo>
                <a:cubicBezTo>
                  <a:pt x="86747" y="336550"/>
                  <a:pt x="78787" y="328673"/>
                  <a:pt x="78787" y="318170"/>
                </a:cubicBezTo>
                <a:cubicBezTo>
                  <a:pt x="78787" y="318170"/>
                  <a:pt x="78787" y="318170"/>
                  <a:pt x="78787" y="256465"/>
                </a:cubicBezTo>
                <a:cubicBezTo>
                  <a:pt x="68173" y="188196"/>
                  <a:pt x="60213" y="134368"/>
                  <a:pt x="60213" y="134368"/>
                </a:cubicBezTo>
                <a:cubicBezTo>
                  <a:pt x="60213" y="134368"/>
                  <a:pt x="60213" y="134368"/>
                  <a:pt x="4492" y="73976"/>
                </a:cubicBezTo>
                <a:cubicBezTo>
                  <a:pt x="-2142" y="68725"/>
                  <a:pt x="-815" y="59535"/>
                  <a:pt x="4492" y="54283"/>
                </a:cubicBezTo>
                <a:cubicBezTo>
                  <a:pt x="11125" y="49032"/>
                  <a:pt x="19085" y="49032"/>
                  <a:pt x="24392" y="55596"/>
                </a:cubicBezTo>
                <a:cubicBezTo>
                  <a:pt x="24392" y="55596"/>
                  <a:pt x="24392" y="55596"/>
                  <a:pt x="73480" y="106798"/>
                </a:cubicBezTo>
                <a:cubicBezTo>
                  <a:pt x="77460" y="104172"/>
                  <a:pt x="82767" y="101547"/>
                  <a:pt x="86747" y="101547"/>
                </a:cubicBezTo>
                <a:cubicBezTo>
                  <a:pt x="86747" y="101547"/>
                  <a:pt x="86747" y="101547"/>
                  <a:pt x="107974" y="97608"/>
                </a:cubicBezTo>
                <a:cubicBezTo>
                  <a:pt x="113281" y="97608"/>
                  <a:pt x="118588" y="97608"/>
                  <a:pt x="122568" y="98921"/>
                </a:cubicBezTo>
                <a:cubicBezTo>
                  <a:pt x="122568" y="98921"/>
                  <a:pt x="122568" y="98921"/>
                  <a:pt x="153082" y="34590"/>
                </a:cubicBezTo>
                <a:cubicBezTo>
                  <a:pt x="155072" y="31308"/>
                  <a:pt x="158057" y="29011"/>
                  <a:pt x="161374" y="27862"/>
                </a:cubicBezTo>
                <a:close/>
                <a:moveTo>
                  <a:pt x="90857" y="0"/>
                </a:moveTo>
                <a:cubicBezTo>
                  <a:pt x="92185" y="0"/>
                  <a:pt x="93512" y="0"/>
                  <a:pt x="93512" y="1327"/>
                </a:cubicBezTo>
                <a:cubicBezTo>
                  <a:pt x="94840" y="2654"/>
                  <a:pt x="94840" y="3980"/>
                  <a:pt x="94840" y="5307"/>
                </a:cubicBezTo>
                <a:cubicBezTo>
                  <a:pt x="93512" y="6634"/>
                  <a:pt x="92185" y="9288"/>
                  <a:pt x="90857" y="11942"/>
                </a:cubicBezTo>
                <a:cubicBezTo>
                  <a:pt x="97496" y="9288"/>
                  <a:pt x="104134" y="7961"/>
                  <a:pt x="109445" y="10615"/>
                </a:cubicBezTo>
                <a:cubicBezTo>
                  <a:pt x="110773" y="10615"/>
                  <a:pt x="112101" y="11942"/>
                  <a:pt x="112101" y="13269"/>
                </a:cubicBezTo>
                <a:cubicBezTo>
                  <a:pt x="112101" y="14595"/>
                  <a:pt x="110773" y="15922"/>
                  <a:pt x="110773" y="15922"/>
                </a:cubicBezTo>
                <a:cubicBezTo>
                  <a:pt x="108117" y="17249"/>
                  <a:pt x="105462" y="18576"/>
                  <a:pt x="104134" y="21230"/>
                </a:cubicBezTo>
                <a:cubicBezTo>
                  <a:pt x="114756" y="25210"/>
                  <a:pt x="122722" y="34499"/>
                  <a:pt x="124050" y="46440"/>
                </a:cubicBezTo>
                <a:cubicBezTo>
                  <a:pt x="128033" y="65017"/>
                  <a:pt x="114756" y="83593"/>
                  <a:pt x="96168" y="86246"/>
                </a:cubicBezTo>
                <a:cubicBezTo>
                  <a:pt x="76252" y="88900"/>
                  <a:pt x="58991" y="76958"/>
                  <a:pt x="56336" y="57055"/>
                </a:cubicBezTo>
                <a:cubicBezTo>
                  <a:pt x="55008" y="46440"/>
                  <a:pt x="57664" y="37152"/>
                  <a:pt x="64302" y="29191"/>
                </a:cubicBezTo>
                <a:cubicBezTo>
                  <a:pt x="64302" y="27864"/>
                  <a:pt x="65630" y="26537"/>
                  <a:pt x="65630" y="25210"/>
                </a:cubicBezTo>
                <a:cubicBezTo>
                  <a:pt x="69613" y="17249"/>
                  <a:pt x="78907" y="2654"/>
                  <a:pt x="908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F2D7E133-ED19-4935-AB06-F65BC49528EE}"/>
              </a:ext>
            </a:extLst>
          </p:cNvPr>
          <p:cNvSpPr/>
          <p:nvPr/>
        </p:nvSpPr>
        <p:spPr>
          <a:xfrm>
            <a:off x="8763251" y="1308508"/>
            <a:ext cx="1723549" cy="399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99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代理商（</a:t>
            </a:r>
            <a:r>
              <a:rPr lang="en-US" altLang="zh-CN" sz="1999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K3</a:t>
            </a:r>
            <a:r>
              <a:rPr lang="zh-CN" altLang="en-US" sz="1999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）</a:t>
            </a:r>
            <a:endParaRPr lang="zh-CN" altLang="en-US" sz="3198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cxnSp>
        <p:nvCxnSpPr>
          <p:cNvPr id="44" name="连接符: 肘形 43">
            <a:extLst>
              <a:ext uri="{FF2B5EF4-FFF2-40B4-BE49-F238E27FC236}">
                <a16:creationId xmlns:a16="http://schemas.microsoft.com/office/drawing/2014/main" id="{87656557-AEF3-4A61-95DF-43A09F628F1E}"/>
              </a:ext>
            </a:extLst>
          </p:cNvPr>
          <p:cNvCxnSpPr>
            <a:cxnSpLocks/>
          </p:cNvCxnSpPr>
          <p:nvPr/>
        </p:nvCxnSpPr>
        <p:spPr>
          <a:xfrm>
            <a:off x="2594414" y="2537169"/>
            <a:ext cx="6253009" cy="477059"/>
          </a:xfrm>
          <a:prstGeom prst="bentConnector3">
            <a:avLst>
              <a:gd name="adj1" fmla="val 99931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连接符: 肘形 71">
            <a:extLst>
              <a:ext uri="{FF2B5EF4-FFF2-40B4-BE49-F238E27FC236}">
                <a16:creationId xmlns:a16="http://schemas.microsoft.com/office/drawing/2014/main" id="{E31D465F-D396-4282-AEF1-E40C955E6288}"/>
              </a:ext>
            </a:extLst>
          </p:cNvPr>
          <p:cNvCxnSpPr>
            <a:cxnSpLocks/>
          </p:cNvCxnSpPr>
          <p:nvPr/>
        </p:nvCxnSpPr>
        <p:spPr>
          <a:xfrm rot="5400000">
            <a:off x="5406859" y="1467283"/>
            <a:ext cx="528456" cy="6333763"/>
          </a:xfrm>
          <a:prstGeom prst="bentConnector2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连接符: 肘形 79">
            <a:extLst>
              <a:ext uri="{FF2B5EF4-FFF2-40B4-BE49-F238E27FC236}">
                <a16:creationId xmlns:a16="http://schemas.microsoft.com/office/drawing/2014/main" id="{F47622D2-AF3C-4013-A40A-EC320BAE0FDE}"/>
              </a:ext>
            </a:extLst>
          </p:cNvPr>
          <p:cNvCxnSpPr>
            <a:cxnSpLocks/>
          </p:cNvCxnSpPr>
          <p:nvPr/>
        </p:nvCxnSpPr>
        <p:spPr>
          <a:xfrm>
            <a:off x="1602602" y="5766233"/>
            <a:ext cx="1249103" cy="872076"/>
          </a:xfrm>
          <a:prstGeom prst="bentConnector3">
            <a:avLst>
              <a:gd name="adj1" fmla="val -338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箭头连接符 93">
            <a:extLst>
              <a:ext uri="{FF2B5EF4-FFF2-40B4-BE49-F238E27FC236}">
                <a16:creationId xmlns:a16="http://schemas.microsoft.com/office/drawing/2014/main" id="{E2A83755-2543-401E-840E-FCCB14AE4C3D}"/>
              </a:ext>
            </a:extLst>
          </p:cNvPr>
          <p:cNvCxnSpPr>
            <a:cxnSpLocks/>
          </p:cNvCxnSpPr>
          <p:nvPr/>
        </p:nvCxnSpPr>
        <p:spPr>
          <a:xfrm>
            <a:off x="4219453" y="6606795"/>
            <a:ext cx="3924422" cy="146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连接符: 肘形 163">
            <a:extLst>
              <a:ext uri="{FF2B5EF4-FFF2-40B4-BE49-F238E27FC236}">
                <a16:creationId xmlns:a16="http://schemas.microsoft.com/office/drawing/2014/main" id="{DB0DA9EE-C57D-417F-A641-B4AE058EA4C7}"/>
              </a:ext>
            </a:extLst>
          </p:cNvPr>
          <p:cNvCxnSpPr>
            <a:cxnSpLocks/>
          </p:cNvCxnSpPr>
          <p:nvPr/>
        </p:nvCxnSpPr>
        <p:spPr>
          <a:xfrm rot="5400000">
            <a:off x="5382631" y="4959846"/>
            <a:ext cx="528456" cy="6333763"/>
          </a:xfrm>
          <a:prstGeom prst="bentConnector2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357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Click="0">
        <p15:prstTrans prst="pageCurlDoubl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06" grpId="0" animBg="1"/>
      <p:bldP spid="1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02120" y="375411"/>
            <a:ext cx="3840385" cy="5267633"/>
            <a:chOff x="607688" y="308017"/>
            <a:chExt cx="2699392" cy="3702599"/>
          </a:xfrm>
          <a:effectLst>
            <a:glow>
              <a:schemeClr val="bg1">
                <a:alpha val="40000"/>
              </a:schemeClr>
            </a:glow>
            <a:reflection blurRad="6350" stA="50000" endA="300" endPos="90000" dist="50800" dir="5400000" sy="-100000" algn="bl" rotWithShape="0"/>
          </a:effectLst>
        </p:grpSpPr>
        <p:sp>
          <p:nvSpPr>
            <p:cNvPr id="3" name="椭圆 2"/>
            <p:cNvSpPr>
              <a:spLocks noChangeAspect="1"/>
            </p:cNvSpPr>
            <p:nvPr/>
          </p:nvSpPr>
          <p:spPr>
            <a:xfrm>
              <a:off x="607688" y="809621"/>
              <a:ext cx="2699392" cy="2699392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effectLst>
                  <a:glow rad="419100">
                    <a:schemeClr val="bg1">
                      <a:alpha val="54000"/>
                    </a:schemeClr>
                  </a:glow>
                </a:effectLst>
              </a:endParaRPr>
            </a:p>
          </p:txBody>
        </p:sp>
        <p:sp>
          <p:nvSpPr>
            <p:cNvPr id="4" name="椭圆 3"/>
            <p:cNvSpPr/>
            <p:nvPr/>
          </p:nvSpPr>
          <p:spPr>
            <a:xfrm rot="19558047">
              <a:off x="1335170" y="308017"/>
              <a:ext cx="1244427" cy="3702599"/>
            </a:xfrm>
            <a:prstGeom prst="ellipse">
              <a:avLst/>
            </a:prstGeom>
            <a:noFill/>
            <a:ln>
              <a:gradFill>
                <a:gsLst>
                  <a:gs pos="78000">
                    <a:schemeClr val="accent1">
                      <a:lumMod val="5000"/>
                      <a:lumOff val="95000"/>
                      <a:alpha val="20000"/>
                    </a:schemeClr>
                  </a:gs>
                  <a:gs pos="87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>
                <a:effectLst>
                  <a:glow rad="419100">
                    <a:schemeClr val="bg1">
                      <a:alpha val="54000"/>
                    </a:schemeClr>
                  </a:glow>
                </a:effectLst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348774" y="889120"/>
            <a:ext cx="6447259" cy="6447259"/>
          </a:xfrm>
          <a:prstGeom prst="ellipse">
            <a:avLst/>
          </a:prstGeom>
          <a:noFill/>
          <a:ln>
            <a:solidFill>
              <a:schemeClr val="bg1">
                <a:alpha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6" name="椭圆 5"/>
          <p:cNvSpPr/>
          <p:nvPr/>
        </p:nvSpPr>
        <p:spPr>
          <a:xfrm>
            <a:off x="-2773569" y="-2233223"/>
            <a:ext cx="12691945" cy="12691945"/>
          </a:xfrm>
          <a:prstGeom prst="ellipse">
            <a:avLst/>
          </a:prstGeom>
          <a:noFill/>
          <a:ln>
            <a:solidFill>
              <a:schemeClr val="bg1">
                <a:alpha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7" name="圆角矩形 6"/>
          <p:cNvSpPr/>
          <p:nvPr/>
        </p:nvSpPr>
        <p:spPr>
          <a:xfrm rot="-3240000" flipH="1">
            <a:off x="16915697" y="4811028"/>
            <a:ext cx="96886" cy="5869264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/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0" name="圆角矩形 9"/>
          <p:cNvSpPr/>
          <p:nvPr/>
        </p:nvSpPr>
        <p:spPr>
          <a:xfrm rot="-3240000">
            <a:off x="17204355" y="7860686"/>
            <a:ext cx="65044" cy="3298200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/>
              </a:gs>
              <a:gs pos="8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1" name="圆角矩形 10"/>
          <p:cNvSpPr/>
          <p:nvPr/>
        </p:nvSpPr>
        <p:spPr>
          <a:xfrm rot="-3240000" flipH="1">
            <a:off x="16704156" y="7860688"/>
            <a:ext cx="171283" cy="3298200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/>
              </a:gs>
              <a:gs pos="8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9498080" y="2016398"/>
            <a:ext cx="204867" cy="204867"/>
          </a:xfrm>
          <a:prstGeom prst="ellipse">
            <a:avLst/>
          </a:prstGeom>
          <a:solidFill>
            <a:srgbClr val="00F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7655851" y="8860407"/>
            <a:ext cx="153650" cy="153650"/>
          </a:xfrm>
          <a:prstGeom prst="ellipse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4" name="圆角矩形 13"/>
          <p:cNvSpPr/>
          <p:nvPr/>
        </p:nvSpPr>
        <p:spPr>
          <a:xfrm rot="-3240000" flipH="1">
            <a:off x="5037851" y="5255330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15" name="圆角矩形 14"/>
          <p:cNvSpPr/>
          <p:nvPr/>
        </p:nvSpPr>
        <p:spPr>
          <a:xfrm rot="-3240000">
            <a:off x="5388814" y="2322204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grpSp>
        <p:nvGrpSpPr>
          <p:cNvPr id="8" name="组合 7"/>
          <p:cNvGrpSpPr/>
          <p:nvPr/>
        </p:nvGrpSpPr>
        <p:grpSpPr>
          <a:xfrm>
            <a:off x="7655851" y="4693696"/>
            <a:ext cx="6138310" cy="1896467"/>
            <a:chOff x="5378044" y="3364730"/>
            <a:chExt cx="4314595" cy="1091627"/>
          </a:xfrm>
        </p:grpSpPr>
        <p:sp>
          <p:nvSpPr>
            <p:cNvPr id="20" name="圆角矩形 19"/>
            <p:cNvSpPr/>
            <p:nvPr/>
          </p:nvSpPr>
          <p:spPr>
            <a:xfrm>
              <a:off x="5378044" y="3856192"/>
              <a:ext cx="4314595" cy="60016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 dirty="0"/>
            </a:p>
          </p:txBody>
        </p:sp>
        <p:sp>
          <p:nvSpPr>
            <p:cNvPr id="16" name="文本框 15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739094" y="3364730"/>
              <a:ext cx="3712849" cy="1041071"/>
            </a:xfrm>
            <a:prstGeom prst="rect">
              <a:avLst/>
            </a:prstGeom>
            <a:noFill/>
            <a:effectLst>
              <a:reflection blurRad="6350" stA="50000" endA="300" endPos="55000" dir="5400000" sy="-100000" algn="bl" rotWithShape="0"/>
            </a:effectLst>
          </p:spPr>
          <p:txBody>
            <a:bodyPr wrap="none" rtlCol="0">
              <a:spAutoFit/>
            </a:bodyPr>
            <a:lstStyle/>
            <a:p>
              <a:pPr defTabSz="1733992">
                <a:defRPr/>
              </a:pPr>
              <a:r>
                <a:rPr lang="zh-CN" altLang="en-US" sz="4553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  </a:t>
              </a:r>
              <a:endParaRPr lang="en-US" altLang="zh-CN" sz="4553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zh-CN" altLang="en-US" sz="6600" b="1" dirty="0">
                  <a:solidFill>
                    <a:schemeClr val="accent3"/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Kartika" panose="02020503030404060203" pitchFamily="18" charset="0"/>
                </a:rPr>
                <a:t>系统实现展示</a:t>
              </a:r>
              <a:endParaRPr lang="en-US" altLang="zh-CN" sz="6600" b="1" dirty="0">
                <a:solidFill>
                  <a:schemeClr val="accent3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17" name="文本框 1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7537027" y="2987535"/>
            <a:ext cx="2002471" cy="25626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33992">
              <a:defRPr/>
            </a:pPr>
            <a:r>
              <a:rPr lang="zh-CN" altLang="en-US" sz="4553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</a:t>
            </a:r>
            <a:endParaRPr lang="en-US" altLang="zh-CN" sz="4553" b="1" kern="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115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Kartika" panose="02020503030404060203" pitchFamily="18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837021702"/>
      </p:ext>
    </p:extLst>
  </p:cSld>
  <p:clrMapOvr>
    <a:masterClrMapping/>
  </p:clrMapOvr>
  <p:transition spd="slow" advClick="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25"/>
                            </p:stCondLst>
                            <p:childTnLst>
                              <p:par>
                                <p:cTn id="2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 rot="5400000" flipH="1">
            <a:off x="14084103" y="445661"/>
            <a:ext cx="829643" cy="836711"/>
            <a:chOff x="5498567" y="0"/>
            <a:chExt cx="4004719" cy="4038834"/>
          </a:xfrm>
        </p:grpSpPr>
        <p:sp>
          <p:nvSpPr>
            <p:cNvPr id="3" name="椭圆 2"/>
            <p:cNvSpPr/>
            <p:nvPr/>
          </p:nvSpPr>
          <p:spPr>
            <a:xfrm>
              <a:off x="5498567" y="1926708"/>
              <a:ext cx="282388" cy="282388"/>
            </a:xfrm>
            <a:prstGeom prst="ellipse">
              <a:avLst/>
            </a:prstGeom>
            <a:solidFill>
              <a:srgbClr val="01D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5556623" y="1469508"/>
              <a:ext cx="273600" cy="2736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5718378" y="1012308"/>
              <a:ext cx="270000" cy="270000"/>
            </a:xfrm>
            <a:prstGeom prst="ellipse">
              <a:avLst/>
            </a:prstGeom>
            <a:solidFill>
              <a:srgbClr val="00F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6002892" y="627678"/>
              <a:ext cx="266400" cy="266400"/>
            </a:xfrm>
            <a:prstGeom prst="ellipse">
              <a:avLst/>
            </a:prstGeom>
            <a:solidFill>
              <a:srgbClr val="00DF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6358492" y="325011"/>
              <a:ext cx="262800" cy="2628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6786663" y="107886"/>
              <a:ext cx="259200" cy="2592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7269290" y="0"/>
              <a:ext cx="252000" cy="252000"/>
            </a:xfrm>
            <a:prstGeom prst="ellipse">
              <a:avLst/>
            </a:prstGeom>
            <a:solidFill>
              <a:srgbClr val="029C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7747606" y="25980"/>
              <a:ext cx="237600" cy="237600"/>
            </a:xfrm>
            <a:prstGeom prst="ellipse">
              <a:avLst/>
            </a:prstGeom>
            <a:solidFill>
              <a:srgbClr val="028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8222791" y="165021"/>
              <a:ext cx="230400" cy="230400"/>
            </a:xfrm>
            <a:prstGeom prst="ellipse">
              <a:avLst/>
            </a:prstGeom>
            <a:solidFill>
              <a:srgbClr val="036E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8633632" y="424449"/>
              <a:ext cx="216000" cy="216000"/>
            </a:xfrm>
            <a:prstGeom prst="ellipse">
              <a:avLst/>
            </a:prstGeom>
            <a:solidFill>
              <a:srgbClr val="2D5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8989229" y="780046"/>
              <a:ext cx="190800" cy="190800"/>
            </a:xfrm>
            <a:prstGeom prst="ellipse">
              <a:avLst/>
            </a:prstGeom>
            <a:solidFill>
              <a:srgbClr val="5748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9228714" y="1208217"/>
              <a:ext cx="180000" cy="180000"/>
            </a:xfrm>
            <a:prstGeom prst="ellipse">
              <a:avLst/>
            </a:prstGeom>
            <a:solidFill>
              <a:srgbClr val="7D3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9352086" y="1694442"/>
              <a:ext cx="151200" cy="151200"/>
            </a:xfrm>
            <a:prstGeom prst="ellipse">
              <a:avLst/>
            </a:prstGeom>
            <a:solidFill>
              <a:srgbClr val="9F26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9359346" y="2180669"/>
              <a:ext cx="126000" cy="126000"/>
            </a:xfrm>
            <a:prstGeom prst="ellipse">
              <a:avLst/>
            </a:prstGeom>
            <a:solidFill>
              <a:srgbClr val="D813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9265008" y="2652378"/>
              <a:ext cx="108000" cy="108000"/>
            </a:xfrm>
            <a:prstGeom prst="ellipse">
              <a:avLst/>
            </a:prstGeom>
            <a:solidFill>
              <a:srgbClr val="FC02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9012058" y="3084959"/>
              <a:ext cx="126000" cy="126000"/>
            </a:xfrm>
            <a:prstGeom prst="ellipse">
              <a:avLst/>
            </a:prstGeom>
            <a:solidFill>
              <a:srgbClr val="D912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8698090" y="3417192"/>
              <a:ext cx="151200" cy="151200"/>
            </a:xfrm>
            <a:prstGeom prst="ellipse">
              <a:avLst/>
            </a:prstGeom>
            <a:solidFill>
              <a:srgbClr val="AA27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7837378" y="3813530"/>
              <a:ext cx="180000" cy="180000"/>
            </a:xfrm>
            <a:prstGeom prst="ellipse">
              <a:avLst/>
            </a:prstGeom>
            <a:solidFill>
              <a:srgbClr val="564E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298948" y="3671193"/>
              <a:ext cx="151200" cy="151200"/>
            </a:xfrm>
            <a:prstGeom prst="ellipse">
              <a:avLst/>
            </a:prstGeom>
            <a:solidFill>
              <a:srgbClr val="7F39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7365008" y="3848034"/>
              <a:ext cx="190800" cy="190800"/>
            </a:xfrm>
            <a:prstGeom prst="ellipse">
              <a:avLst/>
            </a:prstGeom>
            <a:solidFill>
              <a:srgbClr val="2E5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6070036" y="3255292"/>
              <a:ext cx="230400" cy="230400"/>
            </a:xfrm>
            <a:prstGeom prst="ellipse">
              <a:avLst/>
            </a:prstGeom>
            <a:solidFill>
              <a:srgbClr val="029C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6441926" y="3560210"/>
              <a:ext cx="216000" cy="216000"/>
            </a:xfrm>
            <a:prstGeom prst="ellipse">
              <a:avLst/>
            </a:prstGeom>
            <a:solidFill>
              <a:srgbClr val="0384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6892638" y="3758309"/>
              <a:ext cx="190800" cy="190800"/>
            </a:xfrm>
            <a:prstGeom prst="ellipse">
              <a:avLst/>
            </a:prstGeom>
            <a:solidFill>
              <a:srgbClr val="026F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5754606" y="2867834"/>
              <a:ext cx="262800" cy="262800"/>
            </a:xfrm>
            <a:prstGeom prst="ellipse">
              <a:avLst/>
            </a:prstGeom>
            <a:solidFill>
              <a:srgbClr val="02B2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5585178" y="2412457"/>
              <a:ext cx="266400" cy="266400"/>
            </a:xfrm>
            <a:prstGeom prst="ellipse">
              <a:avLst/>
            </a:prstGeom>
            <a:solidFill>
              <a:srgbClr val="01C9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</p:grpSp>
      <p:sp>
        <p:nvSpPr>
          <p:cNvPr id="28" name="圆角矩形 27"/>
          <p:cNvSpPr/>
          <p:nvPr/>
        </p:nvSpPr>
        <p:spPr>
          <a:xfrm rot="5400000">
            <a:off x="1097390" y="1382"/>
            <a:ext cx="65044" cy="1790313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3558FB">
                  <a:alpha val="20000"/>
                </a:srgbClr>
              </a:gs>
              <a:gs pos="80000">
                <a:srgbClr val="BE1DFB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29" name="圆角矩形 28"/>
          <p:cNvSpPr/>
          <p:nvPr/>
        </p:nvSpPr>
        <p:spPr>
          <a:xfrm rot="5400000" flipH="1">
            <a:off x="1269076" y="40936"/>
            <a:ext cx="65044" cy="1127421"/>
          </a:xfrm>
          <a:prstGeom prst="roundRect">
            <a:avLst>
              <a:gd name="adj" fmla="val 41696"/>
            </a:avLst>
          </a:prstGeom>
          <a:gradFill>
            <a:gsLst>
              <a:gs pos="21000">
                <a:srgbClr val="00ECFE">
                  <a:alpha val="70000"/>
                </a:srgbClr>
              </a:gs>
              <a:gs pos="90000">
                <a:srgbClr val="0094FA">
                  <a:alpha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0" name="文本框 29"/>
          <p:cNvSpPr txBox="1"/>
          <p:nvPr/>
        </p:nvSpPr>
        <p:spPr>
          <a:xfrm>
            <a:off x="2178337" y="281294"/>
            <a:ext cx="11854527" cy="968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691" dirty="0">
                <a:solidFill>
                  <a:schemeClr val="bg1"/>
                </a:solidFill>
                <a:latin typeface="Kartika" panose="02020503030404060203" pitchFamily="18" charset="0"/>
                <a:ea typeface="幼圆" panose="02010509060101010101" pitchFamily="49" charset="-122"/>
                <a:cs typeface="Kartika" panose="02020503030404060203" pitchFamily="18" charset="0"/>
              </a:rPr>
              <a:t>结合实际业务场景提出对应解决方案</a:t>
            </a:r>
            <a:endParaRPr lang="zh-CN" altLang="en-US" sz="569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2251535" y="-1392787"/>
            <a:ext cx="1024333" cy="1024333"/>
          </a:xfrm>
          <a:prstGeom prst="ellipse">
            <a:avLst/>
          </a:pr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3393484" y="-1335584"/>
            <a:ext cx="1024333" cy="1024333"/>
          </a:xfrm>
          <a:prstGeom prst="ellipse">
            <a:avLst/>
          </a:pr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>
            <a:off x="2933406" y="6507985"/>
            <a:ext cx="397299" cy="343122"/>
          </a:xfrm>
          <a:custGeom>
            <a:avLst/>
            <a:gdLst>
              <a:gd name="T0" fmla="*/ 25 w 65"/>
              <a:gd name="T1" fmla="*/ 0 h 56"/>
              <a:gd name="T2" fmla="*/ 41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4 w 65"/>
              <a:gd name="T9" fmla="*/ 22 h 56"/>
              <a:gd name="T10" fmla="*/ 46 w 65"/>
              <a:gd name="T11" fmla="*/ 36 h 56"/>
              <a:gd name="T12" fmla="*/ 37 w 65"/>
              <a:gd name="T13" fmla="*/ 52 h 56"/>
              <a:gd name="T14" fmla="*/ 29 w 65"/>
              <a:gd name="T15" fmla="*/ 52 h 56"/>
              <a:gd name="T16" fmla="*/ 20 w 65"/>
              <a:gd name="T17" fmla="*/ 36 h 56"/>
              <a:gd name="T18" fmla="*/ 12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5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5" y="0"/>
                </a:moveTo>
                <a:cubicBezTo>
                  <a:pt x="29" y="0"/>
                  <a:pt x="36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5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7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/>
        </p:spPr>
        <p:txBody>
          <a:bodyPr vert="horz" wrap="square" lIns="130090" tIns="65045" rIns="130090" bIns="65045" numCol="1" anchor="t" anchorCtr="0" compatLnSpc="1">
            <a:prstTxWarp prst="textNoShape">
              <a:avLst/>
            </a:prstTxWarp>
          </a:bodyPr>
          <a:lstStyle/>
          <a:p>
            <a:endParaRPr lang="zh-CN" altLang="en-US" sz="4837"/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6661305" y="6507985"/>
            <a:ext cx="397299" cy="343122"/>
          </a:xfrm>
          <a:custGeom>
            <a:avLst/>
            <a:gdLst>
              <a:gd name="T0" fmla="*/ 24 w 65"/>
              <a:gd name="T1" fmla="*/ 0 h 56"/>
              <a:gd name="T2" fmla="*/ 40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3 w 65"/>
              <a:gd name="T9" fmla="*/ 22 h 56"/>
              <a:gd name="T10" fmla="*/ 45 w 65"/>
              <a:gd name="T11" fmla="*/ 36 h 56"/>
              <a:gd name="T12" fmla="*/ 36 w 65"/>
              <a:gd name="T13" fmla="*/ 52 h 56"/>
              <a:gd name="T14" fmla="*/ 28 w 65"/>
              <a:gd name="T15" fmla="*/ 52 h 56"/>
              <a:gd name="T16" fmla="*/ 19 w 65"/>
              <a:gd name="T17" fmla="*/ 36 h 56"/>
              <a:gd name="T18" fmla="*/ 11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4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4" y="0"/>
                </a:moveTo>
                <a:cubicBezTo>
                  <a:pt x="29" y="0"/>
                  <a:pt x="36" y="0"/>
                  <a:pt x="40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5" y="3"/>
                  <a:pt x="63" y="6"/>
                </a:cubicBezTo>
                <a:cubicBezTo>
                  <a:pt x="53" y="22"/>
                  <a:pt x="53" y="22"/>
                  <a:pt x="53" y="22"/>
                </a:cubicBezTo>
                <a:cubicBezTo>
                  <a:pt x="51" y="26"/>
                  <a:pt x="48" y="32"/>
                  <a:pt x="45" y="36"/>
                </a:cubicBezTo>
                <a:cubicBezTo>
                  <a:pt x="36" y="52"/>
                  <a:pt x="36" y="52"/>
                  <a:pt x="36" y="52"/>
                </a:cubicBezTo>
                <a:cubicBezTo>
                  <a:pt x="34" y="56"/>
                  <a:pt x="30" y="56"/>
                  <a:pt x="28" y="52"/>
                </a:cubicBezTo>
                <a:cubicBezTo>
                  <a:pt x="19" y="36"/>
                  <a:pt x="19" y="36"/>
                  <a:pt x="19" y="36"/>
                </a:cubicBezTo>
                <a:cubicBezTo>
                  <a:pt x="17" y="32"/>
                  <a:pt x="13" y="26"/>
                  <a:pt x="11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1" y="0"/>
                  <a:pt x="6" y="0"/>
                </a:cubicBezTo>
                <a:lnTo>
                  <a:pt x="24" y="0"/>
                </a:lnTo>
                <a:close/>
              </a:path>
            </a:pathLst>
          </a:cu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/>
        </p:spPr>
        <p:txBody>
          <a:bodyPr vert="horz" wrap="square" lIns="130090" tIns="65045" rIns="130090" bIns="65045" numCol="1" anchor="t" anchorCtr="0" compatLnSpc="1">
            <a:prstTxWarp prst="textNoShape">
              <a:avLst/>
            </a:prstTxWarp>
          </a:bodyPr>
          <a:lstStyle/>
          <a:p>
            <a:endParaRPr lang="zh-CN" altLang="en-US" sz="4837"/>
          </a:p>
        </p:txBody>
      </p:sp>
      <p:sp>
        <p:nvSpPr>
          <p:cNvPr id="35" name="Freeform 7"/>
          <p:cNvSpPr>
            <a:spLocks/>
          </p:cNvSpPr>
          <p:nvPr/>
        </p:nvSpPr>
        <p:spPr bwMode="auto">
          <a:xfrm>
            <a:off x="10409844" y="6507985"/>
            <a:ext cx="402458" cy="343122"/>
          </a:xfrm>
          <a:custGeom>
            <a:avLst/>
            <a:gdLst>
              <a:gd name="T0" fmla="*/ 25 w 66"/>
              <a:gd name="T1" fmla="*/ 0 h 56"/>
              <a:gd name="T2" fmla="*/ 41 w 66"/>
              <a:gd name="T3" fmla="*/ 0 h 56"/>
              <a:gd name="T4" fmla="*/ 59 w 66"/>
              <a:gd name="T5" fmla="*/ 0 h 56"/>
              <a:gd name="T6" fmla="*/ 63 w 66"/>
              <a:gd name="T7" fmla="*/ 6 h 56"/>
              <a:gd name="T8" fmla="*/ 54 w 66"/>
              <a:gd name="T9" fmla="*/ 22 h 56"/>
              <a:gd name="T10" fmla="*/ 46 w 66"/>
              <a:gd name="T11" fmla="*/ 36 h 56"/>
              <a:gd name="T12" fmla="*/ 37 w 66"/>
              <a:gd name="T13" fmla="*/ 52 h 56"/>
              <a:gd name="T14" fmla="*/ 29 w 66"/>
              <a:gd name="T15" fmla="*/ 52 h 56"/>
              <a:gd name="T16" fmla="*/ 20 w 66"/>
              <a:gd name="T17" fmla="*/ 36 h 56"/>
              <a:gd name="T18" fmla="*/ 12 w 66"/>
              <a:gd name="T19" fmla="*/ 22 h 56"/>
              <a:gd name="T20" fmla="*/ 2 w 66"/>
              <a:gd name="T21" fmla="*/ 6 h 56"/>
              <a:gd name="T22" fmla="*/ 6 w 66"/>
              <a:gd name="T23" fmla="*/ 0 h 56"/>
              <a:gd name="T24" fmla="*/ 25 w 66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56">
                <a:moveTo>
                  <a:pt x="25" y="0"/>
                </a:moveTo>
                <a:cubicBezTo>
                  <a:pt x="29" y="0"/>
                  <a:pt x="37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6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8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>
            <a:noFill/>
          </a:ln>
          <a:effectLst/>
        </p:spPr>
        <p:txBody>
          <a:bodyPr vert="horz" wrap="square" lIns="130090" tIns="65045" rIns="130090" bIns="65045" numCol="1" anchor="t" anchorCtr="0" compatLnSpc="1">
            <a:prstTxWarp prst="textNoShape">
              <a:avLst/>
            </a:prstTxWarp>
          </a:bodyPr>
          <a:lstStyle/>
          <a:p>
            <a:endParaRPr lang="zh-CN" altLang="en-US" sz="4837"/>
          </a:p>
        </p:txBody>
      </p:sp>
      <p:sp>
        <p:nvSpPr>
          <p:cNvPr id="36" name="Freeform 8"/>
          <p:cNvSpPr>
            <a:spLocks/>
          </p:cNvSpPr>
          <p:nvPr/>
        </p:nvSpPr>
        <p:spPr bwMode="auto">
          <a:xfrm>
            <a:off x="14101625" y="6507985"/>
            <a:ext cx="397299" cy="343122"/>
          </a:xfrm>
          <a:custGeom>
            <a:avLst/>
            <a:gdLst>
              <a:gd name="T0" fmla="*/ 25 w 65"/>
              <a:gd name="T1" fmla="*/ 0 h 56"/>
              <a:gd name="T2" fmla="*/ 41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4 w 65"/>
              <a:gd name="T9" fmla="*/ 22 h 56"/>
              <a:gd name="T10" fmla="*/ 46 w 65"/>
              <a:gd name="T11" fmla="*/ 36 h 56"/>
              <a:gd name="T12" fmla="*/ 37 w 65"/>
              <a:gd name="T13" fmla="*/ 52 h 56"/>
              <a:gd name="T14" fmla="*/ 29 w 65"/>
              <a:gd name="T15" fmla="*/ 52 h 56"/>
              <a:gd name="T16" fmla="*/ 20 w 65"/>
              <a:gd name="T17" fmla="*/ 36 h 56"/>
              <a:gd name="T18" fmla="*/ 12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5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5" y="0"/>
                </a:moveTo>
                <a:cubicBezTo>
                  <a:pt x="29" y="0"/>
                  <a:pt x="36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5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7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>
            <a:noFill/>
          </a:ln>
          <a:effectLst/>
        </p:spPr>
        <p:txBody>
          <a:bodyPr vert="horz" wrap="square" lIns="130090" tIns="65045" rIns="130090" bIns="65045" numCol="1" anchor="t" anchorCtr="0" compatLnSpc="1">
            <a:prstTxWarp prst="textNoShape">
              <a:avLst/>
            </a:prstTxWarp>
          </a:bodyPr>
          <a:lstStyle/>
          <a:p>
            <a:endParaRPr lang="zh-CN" altLang="en-US" sz="4837"/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1209675" y="7162426"/>
            <a:ext cx="4093083" cy="1263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0078" tIns="65039" rIns="130078" bIns="6503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>
                <a:solidFill>
                  <a:srgbClr val="FFFF00"/>
                </a:solidFill>
              </a:rPr>
              <a:t>简便 对账一目了然</a:t>
            </a:r>
            <a:endParaRPr lang="en-US" altLang="zh-CN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zh-CN" altLang="en-US" sz="1707" dirty="0">
                <a:solidFill>
                  <a:schemeClr val="bg1"/>
                </a:solidFill>
              </a:rPr>
              <a:t>门店销售管理非一次性交易，需要对全流程账目进行跟踪；</a:t>
            </a:r>
            <a:endParaRPr lang="en-US" altLang="zh-CN" sz="1707" dirty="0">
              <a:solidFill>
                <a:schemeClr val="bg1"/>
              </a:solidFill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9134475" y="7168109"/>
            <a:ext cx="3679815" cy="1263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0078" tIns="65039" rIns="130078" bIns="6503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>
                <a:solidFill>
                  <a:srgbClr val="FFFF00"/>
                </a:solidFill>
              </a:rPr>
              <a:t>全流程跟进</a:t>
            </a:r>
            <a:endParaRPr lang="en-US" altLang="zh-CN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zh-CN" altLang="en-US" sz="1707" dirty="0">
                <a:solidFill>
                  <a:schemeClr val="bg1"/>
                </a:solidFill>
              </a:rPr>
              <a:t>保证成交率；同时提供成交失败客户成交数据分析，帮助管理决策</a:t>
            </a:r>
            <a:endParaRPr lang="en-US" altLang="zh-CN" sz="1707" dirty="0">
              <a:solidFill>
                <a:schemeClr val="bg1"/>
              </a:solidFill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12735461" y="7168109"/>
            <a:ext cx="3818548" cy="1263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0078" tIns="65039" rIns="130078" bIns="6503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>
                <a:solidFill>
                  <a:srgbClr val="FFFF00"/>
                </a:solidFill>
              </a:rPr>
              <a:t>多种结算方式</a:t>
            </a:r>
            <a:endParaRPr lang="en-US" altLang="zh-CN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zh-CN" altLang="en-US" sz="1707" dirty="0">
                <a:solidFill>
                  <a:schemeClr val="bg1"/>
                </a:solidFill>
              </a:rPr>
              <a:t>需要支持记录多种结算模式：现金、门店</a:t>
            </a:r>
            <a:r>
              <a:rPr lang="en-US" altLang="zh-CN" sz="1707" dirty="0">
                <a:solidFill>
                  <a:schemeClr val="bg1"/>
                </a:solidFill>
              </a:rPr>
              <a:t>POS</a:t>
            </a:r>
            <a:r>
              <a:rPr lang="zh-CN" altLang="en-US" sz="1707" dirty="0">
                <a:solidFill>
                  <a:schemeClr val="bg1"/>
                </a:solidFill>
              </a:rPr>
              <a:t>、卖场</a:t>
            </a:r>
            <a:r>
              <a:rPr lang="en-US" altLang="zh-CN" sz="1707" dirty="0">
                <a:solidFill>
                  <a:schemeClr val="bg1"/>
                </a:solidFill>
              </a:rPr>
              <a:t>POS</a:t>
            </a:r>
            <a:r>
              <a:rPr lang="zh-CN" altLang="en-US" sz="1707" dirty="0">
                <a:solidFill>
                  <a:schemeClr val="bg1"/>
                </a:solidFill>
              </a:rPr>
              <a:t>、第三方支付</a:t>
            </a:r>
            <a:endParaRPr lang="en-US" altLang="zh-CN" sz="1707" dirty="0">
              <a:solidFill>
                <a:schemeClr val="bg1"/>
              </a:solidFill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5260494" y="7162426"/>
            <a:ext cx="3873981" cy="1525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0078" tIns="65039" rIns="130078" bIns="6503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>
                <a:solidFill>
                  <a:srgbClr val="FFFF00"/>
                </a:solidFill>
              </a:rPr>
              <a:t>精准客户分析</a:t>
            </a:r>
            <a:endParaRPr lang="en-US" altLang="zh-CN" sz="3600" b="1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zh-CN" altLang="en-US" sz="1707" dirty="0">
                <a:solidFill>
                  <a:schemeClr val="bg1"/>
                </a:solidFill>
              </a:rPr>
              <a:t>支持总代多种经营核算模式：直营零售部独立核算、直营门店独立核算、直营零售按渠道核算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2685281" y="3125787"/>
            <a:ext cx="3088095" cy="3100993"/>
            <a:chOff x="8913212" y="2354079"/>
            <a:chExt cx="2170610" cy="2179676"/>
          </a:xfrm>
        </p:grpSpPr>
        <p:sp>
          <p:nvSpPr>
            <p:cNvPr id="42" name="Oval 17"/>
            <p:cNvSpPr>
              <a:spLocks noChangeArrowheads="1"/>
            </p:cNvSpPr>
            <p:nvPr/>
          </p:nvSpPr>
          <p:spPr bwMode="auto">
            <a:xfrm>
              <a:off x="8913212" y="2354079"/>
              <a:ext cx="2170610" cy="2179676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3558FB"/>
                  </a:gs>
                  <a:gs pos="100000">
                    <a:srgbClr val="BE1DFB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3" name="Oval 23"/>
            <p:cNvSpPr>
              <a:spLocks noChangeArrowheads="1"/>
            </p:cNvSpPr>
            <p:nvPr/>
          </p:nvSpPr>
          <p:spPr bwMode="auto">
            <a:xfrm>
              <a:off x="9223300" y="2673233"/>
              <a:ext cx="1564942" cy="1572196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 w="15875">
              <a:noFill/>
            </a:ln>
            <a:effectLst>
              <a:outerShdw blurRad="127000" dist="38100" dir="2700000" algn="tl" rotWithShape="0">
                <a:srgbClr val="41415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4" name="Freeform 22"/>
            <p:cNvSpPr>
              <a:spLocks noEditPoints="1"/>
            </p:cNvSpPr>
            <p:nvPr/>
          </p:nvSpPr>
          <p:spPr bwMode="auto">
            <a:xfrm>
              <a:off x="9722271" y="3086620"/>
              <a:ext cx="608790" cy="714928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/>
          </p:spPr>
          <p:txBody>
            <a:bodyPr vert="horz" wrap="square" lIns="130090" tIns="65045" rIns="130090" bIns="6504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37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283659" y="3125787"/>
            <a:ext cx="3088095" cy="3100993"/>
            <a:chOff x="3710640" y="2354079"/>
            <a:chExt cx="2170610" cy="2179676"/>
          </a:xfrm>
        </p:grpSpPr>
        <p:sp>
          <p:nvSpPr>
            <p:cNvPr id="46" name="Oval 11"/>
            <p:cNvSpPr>
              <a:spLocks noChangeArrowheads="1"/>
            </p:cNvSpPr>
            <p:nvPr/>
          </p:nvSpPr>
          <p:spPr bwMode="auto">
            <a:xfrm>
              <a:off x="3710640" y="2354079"/>
              <a:ext cx="2170610" cy="2179676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3558FB"/>
                  </a:gs>
                  <a:gs pos="100000">
                    <a:srgbClr val="BE1DFB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7" name="Oval 21"/>
            <p:cNvSpPr>
              <a:spLocks noChangeArrowheads="1"/>
            </p:cNvSpPr>
            <p:nvPr/>
          </p:nvSpPr>
          <p:spPr bwMode="auto">
            <a:xfrm>
              <a:off x="4015287" y="2673233"/>
              <a:ext cx="1564942" cy="1572196"/>
            </a:xfrm>
            <a:prstGeom prst="ellipse">
              <a:avLst/>
            </a:prstGeom>
            <a:gradFill>
              <a:gsLst>
                <a:gs pos="21000">
                  <a:srgbClr val="3558FB"/>
                </a:gs>
                <a:gs pos="80000">
                  <a:srgbClr val="BE1DFB"/>
                </a:gs>
              </a:gsLst>
              <a:lin ang="1800000" scaled="0"/>
            </a:gradFill>
            <a:ln w="15875">
              <a:noFill/>
            </a:ln>
            <a:effectLst>
              <a:outerShdw blurRad="50800" dist="38100" dir="2700000" algn="tl" rotWithShape="0">
                <a:srgbClr val="41415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48" name="Freeform 26"/>
            <p:cNvSpPr>
              <a:spLocks noEditPoints="1"/>
            </p:cNvSpPr>
            <p:nvPr/>
          </p:nvSpPr>
          <p:spPr bwMode="auto">
            <a:xfrm>
              <a:off x="4468312" y="3139354"/>
              <a:ext cx="605073" cy="635711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130090" tIns="65045" rIns="130090" bIns="6504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37">
                <a:solidFill>
                  <a:schemeClr val="accent2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970281" y="3125787"/>
            <a:ext cx="3088095" cy="3100993"/>
            <a:chOff x="6301953" y="2354079"/>
            <a:chExt cx="2170610" cy="2179676"/>
          </a:xfrm>
        </p:grpSpPr>
        <p:sp>
          <p:nvSpPr>
            <p:cNvPr id="50" name="Oval 14"/>
            <p:cNvSpPr>
              <a:spLocks noChangeArrowheads="1"/>
            </p:cNvSpPr>
            <p:nvPr/>
          </p:nvSpPr>
          <p:spPr bwMode="auto">
            <a:xfrm>
              <a:off x="6301953" y="2354079"/>
              <a:ext cx="2170610" cy="2179676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0ECFE"/>
                  </a:gs>
                  <a:gs pos="100000">
                    <a:srgbClr val="0094FA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1" name="Oval 22"/>
            <p:cNvSpPr>
              <a:spLocks noChangeArrowheads="1"/>
            </p:cNvSpPr>
            <p:nvPr/>
          </p:nvSpPr>
          <p:spPr bwMode="auto">
            <a:xfrm>
              <a:off x="6606600" y="2673233"/>
              <a:ext cx="1561316" cy="1572196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 w="15875">
              <a:noFill/>
            </a:ln>
            <a:effectLst>
              <a:outerShdw blurRad="50800" dist="38100" dir="2700000" algn="tl" rotWithShape="0">
                <a:srgbClr val="41415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2" name="Freeform 33"/>
            <p:cNvSpPr>
              <a:spLocks noEditPoints="1"/>
            </p:cNvSpPr>
            <p:nvPr/>
          </p:nvSpPr>
          <p:spPr bwMode="auto">
            <a:xfrm>
              <a:off x="7091684" y="3134149"/>
              <a:ext cx="727150" cy="682917"/>
            </a:xfrm>
            <a:custGeom>
              <a:avLst/>
              <a:gdLst>
                <a:gd name="T0" fmla="*/ 21 w 643"/>
                <a:gd name="T1" fmla="*/ 477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5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1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6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8"/>
                    <a:pt x="51" y="579"/>
                  </a:cubicBezTo>
                  <a:cubicBezTo>
                    <a:pt x="35" y="578"/>
                    <a:pt x="21" y="566"/>
                    <a:pt x="21" y="549"/>
                  </a:cubicBezTo>
                  <a:cubicBezTo>
                    <a:pt x="21" y="526"/>
                    <a:pt x="21" y="501"/>
                    <a:pt x="21" y="477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59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7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7"/>
                    <a:pt x="515" y="445"/>
                    <a:pt x="515" y="455"/>
                  </a:cubicBezTo>
                  <a:cubicBezTo>
                    <a:pt x="515" y="471"/>
                    <a:pt x="512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8"/>
                  </a:cubicBezTo>
                  <a:cubicBezTo>
                    <a:pt x="466" y="476"/>
                    <a:pt x="467" y="473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3"/>
                    <a:pt x="407" y="385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1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8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7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0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3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5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5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1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2" y="464"/>
                  </a:lnTo>
                  <a:lnTo>
                    <a:pt x="312" y="465"/>
                  </a:lnTo>
                  <a:lnTo>
                    <a:pt x="312" y="465"/>
                  </a:lnTo>
                  <a:lnTo>
                    <a:pt x="329" y="460"/>
                  </a:lnTo>
                  <a:lnTo>
                    <a:pt x="328" y="459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8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5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8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0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6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8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8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6"/>
                  </a:lnTo>
                  <a:lnTo>
                    <a:pt x="490" y="566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5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1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9" y="552"/>
                  </a:lnTo>
                  <a:lnTo>
                    <a:pt x="529" y="552"/>
                  </a:lnTo>
                  <a:lnTo>
                    <a:pt x="530" y="551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30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0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8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0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5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1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2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9" y="281"/>
                  </a:lnTo>
                  <a:lnTo>
                    <a:pt x="528" y="281"/>
                  </a:lnTo>
                  <a:lnTo>
                    <a:pt x="527" y="280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0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8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130090" tIns="65045" rIns="130090" bIns="6504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37">
                <a:solidFill>
                  <a:schemeClr val="accent2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584138" y="3125787"/>
            <a:ext cx="3088095" cy="3100993"/>
            <a:chOff x="1110261" y="2354079"/>
            <a:chExt cx="2170610" cy="2179676"/>
          </a:xfrm>
        </p:grpSpPr>
        <p:sp>
          <p:nvSpPr>
            <p:cNvPr id="54" name="Oval 9"/>
            <p:cNvSpPr>
              <a:spLocks noChangeArrowheads="1"/>
            </p:cNvSpPr>
            <p:nvPr/>
          </p:nvSpPr>
          <p:spPr bwMode="auto">
            <a:xfrm>
              <a:off x="1110261" y="2354079"/>
              <a:ext cx="2170610" cy="2179676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0ECFE"/>
                  </a:gs>
                  <a:gs pos="100000">
                    <a:srgbClr val="0094FA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5" name="Oval 20"/>
            <p:cNvSpPr>
              <a:spLocks noChangeArrowheads="1"/>
            </p:cNvSpPr>
            <p:nvPr/>
          </p:nvSpPr>
          <p:spPr bwMode="auto">
            <a:xfrm>
              <a:off x="1426521" y="2673233"/>
              <a:ext cx="1564942" cy="1572196"/>
            </a:xfrm>
            <a:prstGeom prst="ellipse">
              <a:avLst/>
            </a:prstGeom>
            <a:gradFill>
              <a:gsLst>
                <a:gs pos="21000">
                  <a:srgbClr val="00ECFE"/>
                </a:gs>
                <a:gs pos="80000">
                  <a:srgbClr val="0094FA"/>
                </a:gs>
              </a:gsLst>
              <a:lin ang="1800000" scaled="0"/>
            </a:gradFill>
            <a:ln w="15875">
              <a:noFill/>
            </a:ln>
            <a:effectLst>
              <a:outerShdw blurRad="50800" dist="38100" dir="2700000" algn="tl" rotWithShape="0">
                <a:srgbClr val="414153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37"/>
            </a:p>
          </p:txBody>
        </p:sp>
        <p:sp>
          <p:nvSpPr>
            <p:cNvPr id="56" name="Freeform 45"/>
            <p:cNvSpPr>
              <a:spLocks noEditPoints="1"/>
            </p:cNvSpPr>
            <p:nvPr/>
          </p:nvSpPr>
          <p:spPr bwMode="auto">
            <a:xfrm>
              <a:off x="1944257" y="3014262"/>
              <a:ext cx="590430" cy="760803"/>
            </a:xfrm>
            <a:custGeom>
              <a:avLst/>
              <a:gdLst>
                <a:gd name="T0" fmla="*/ 2 w 491"/>
                <a:gd name="T1" fmla="*/ 492 h 631"/>
                <a:gd name="T2" fmla="*/ 121 w 491"/>
                <a:gd name="T3" fmla="*/ 631 h 631"/>
                <a:gd name="T4" fmla="*/ 122 w 491"/>
                <a:gd name="T5" fmla="*/ 631 h 631"/>
                <a:gd name="T6" fmla="*/ 131 w 491"/>
                <a:gd name="T7" fmla="*/ 631 h 631"/>
                <a:gd name="T8" fmla="*/ 244 w 491"/>
                <a:gd name="T9" fmla="*/ 595 h 631"/>
                <a:gd name="T10" fmla="*/ 247 w 491"/>
                <a:gd name="T11" fmla="*/ 556 h 631"/>
                <a:gd name="T12" fmla="*/ 184 w 491"/>
                <a:gd name="T13" fmla="*/ 498 h 631"/>
                <a:gd name="T14" fmla="*/ 202 w 491"/>
                <a:gd name="T15" fmla="*/ 457 h 631"/>
                <a:gd name="T16" fmla="*/ 162 w 491"/>
                <a:gd name="T17" fmla="*/ 401 h 631"/>
                <a:gd name="T18" fmla="*/ 170 w 491"/>
                <a:gd name="T19" fmla="*/ 372 h 631"/>
                <a:gd name="T20" fmla="*/ 213 w 491"/>
                <a:gd name="T21" fmla="*/ 344 h 631"/>
                <a:gd name="T22" fmla="*/ 198 w 491"/>
                <a:gd name="T23" fmla="*/ 305 h 631"/>
                <a:gd name="T24" fmla="*/ 256 w 491"/>
                <a:gd name="T25" fmla="*/ 246 h 631"/>
                <a:gd name="T26" fmla="*/ 307 w 491"/>
                <a:gd name="T27" fmla="*/ 83 h 631"/>
                <a:gd name="T28" fmla="*/ 2 w 491"/>
                <a:gd name="T29" fmla="*/ 273 h 631"/>
                <a:gd name="T30" fmla="*/ 2 w 491"/>
                <a:gd name="T31" fmla="*/ 492 h 631"/>
                <a:gd name="T32" fmla="*/ 221 w 491"/>
                <a:gd name="T33" fmla="*/ 305 h 631"/>
                <a:gd name="T34" fmla="*/ 256 w 491"/>
                <a:gd name="T35" fmla="*/ 340 h 631"/>
                <a:gd name="T36" fmla="*/ 436 w 491"/>
                <a:gd name="T37" fmla="*/ 340 h 631"/>
                <a:gd name="T38" fmla="*/ 436 w 491"/>
                <a:gd name="T39" fmla="*/ 270 h 631"/>
                <a:gd name="T40" fmla="*/ 265 w 491"/>
                <a:gd name="T41" fmla="*/ 270 h 631"/>
                <a:gd name="T42" fmla="*/ 349 w 491"/>
                <a:gd name="T43" fmla="*/ 366 h 631"/>
                <a:gd name="T44" fmla="*/ 192 w 491"/>
                <a:gd name="T45" fmla="*/ 381 h 631"/>
                <a:gd name="T46" fmla="*/ 221 w 491"/>
                <a:gd name="T47" fmla="*/ 436 h 631"/>
                <a:gd name="T48" fmla="*/ 349 w 491"/>
                <a:gd name="T49" fmla="*/ 436 h 631"/>
                <a:gd name="T50" fmla="*/ 491 w 491"/>
                <a:gd name="T51" fmla="*/ 401 h 631"/>
                <a:gd name="T52" fmla="*/ 349 w 491"/>
                <a:gd name="T53" fmla="*/ 366 h 631"/>
                <a:gd name="T54" fmla="*/ 484 w 491"/>
                <a:gd name="T55" fmla="*/ 498 h 631"/>
                <a:gd name="T56" fmla="*/ 349 w 491"/>
                <a:gd name="T57" fmla="*/ 463 h 631"/>
                <a:gd name="T58" fmla="*/ 256 w 491"/>
                <a:gd name="T59" fmla="*/ 463 h 631"/>
                <a:gd name="T60" fmla="*/ 208 w 491"/>
                <a:gd name="T61" fmla="*/ 492 h 631"/>
                <a:gd name="T62" fmla="*/ 243 w 491"/>
                <a:gd name="T63" fmla="*/ 533 h 631"/>
                <a:gd name="T64" fmla="*/ 315 w 491"/>
                <a:gd name="T65" fmla="*/ 533 h 631"/>
                <a:gd name="T66" fmla="*/ 303 w 491"/>
                <a:gd name="T67" fmla="*/ 629 h 631"/>
                <a:gd name="T68" fmla="*/ 409 w 491"/>
                <a:gd name="T69" fmla="*/ 629 h 631"/>
                <a:gd name="T70" fmla="*/ 409 w 491"/>
                <a:gd name="T71" fmla="*/ 560 h 631"/>
                <a:gd name="T72" fmla="*/ 303 w 491"/>
                <a:gd name="T73" fmla="*/ 560 h 631"/>
                <a:gd name="T74" fmla="*/ 303 w 491"/>
                <a:gd name="T75" fmla="*/ 629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1" h="631">
                  <a:moveTo>
                    <a:pt x="2" y="492"/>
                  </a:moveTo>
                  <a:lnTo>
                    <a:pt x="2" y="492"/>
                  </a:lnTo>
                  <a:cubicBezTo>
                    <a:pt x="2" y="494"/>
                    <a:pt x="2" y="496"/>
                    <a:pt x="2" y="498"/>
                  </a:cubicBezTo>
                  <a:cubicBezTo>
                    <a:pt x="2" y="570"/>
                    <a:pt x="51" y="628"/>
                    <a:pt x="121" y="631"/>
                  </a:cubicBezTo>
                  <a:lnTo>
                    <a:pt x="121" y="631"/>
                  </a:lnTo>
                  <a:lnTo>
                    <a:pt x="122" y="631"/>
                  </a:lnTo>
                  <a:cubicBezTo>
                    <a:pt x="124" y="631"/>
                    <a:pt x="125" y="631"/>
                    <a:pt x="127" y="631"/>
                  </a:cubicBezTo>
                  <a:cubicBezTo>
                    <a:pt x="128" y="631"/>
                    <a:pt x="130" y="631"/>
                    <a:pt x="131" y="631"/>
                  </a:cubicBezTo>
                  <a:lnTo>
                    <a:pt x="257" y="631"/>
                  </a:lnTo>
                  <a:cubicBezTo>
                    <a:pt x="249" y="621"/>
                    <a:pt x="244" y="608"/>
                    <a:pt x="244" y="595"/>
                  </a:cubicBezTo>
                  <a:cubicBezTo>
                    <a:pt x="244" y="580"/>
                    <a:pt x="250" y="567"/>
                    <a:pt x="259" y="556"/>
                  </a:cubicBezTo>
                  <a:lnTo>
                    <a:pt x="247" y="556"/>
                  </a:lnTo>
                  <a:lnTo>
                    <a:pt x="243" y="556"/>
                  </a:lnTo>
                  <a:cubicBezTo>
                    <a:pt x="211" y="556"/>
                    <a:pt x="184" y="530"/>
                    <a:pt x="184" y="498"/>
                  </a:cubicBezTo>
                  <a:cubicBezTo>
                    <a:pt x="184" y="496"/>
                    <a:pt x="184" y="494"/>
                    <a:pt x="185" y="492"/>
                  </a:cubicBezTo>
                  <a:cubicBezTo>
                    <a:pt x="186" y="478"/>
                    <a:pt x="192" y="466"/>
                    <a:pt x="202" y="457"/>
                  </a:cubicBezTo>
                  <a:cubicBezTo>
                    <a:pt x="197" y="455"/>
                    <a:pt x="192" y="453"/>
                    <a:pt x="188" y="450"/>
                  </a:cubicBezTo>
                  <a:cubicBezTo>
                    <a:pt x="172" y="439"/>
                    <a:pt x="162" y="421"/>
                    <a:pt x="162" y="401"/>
                  </a:cubicBezTo>
                  <a:cubicBezTo>
                    <a:pt x="162" y="391"/>
                    <a:pt x="165" y="381"/>
                    <a:pt x="170" y="373"/>
                  </a:cubicBezTo>
                  <a:cubicBezTo>
                    <a:pt x="170" y="372"/>
                    <a:pt x="170" y="372"/>
                    <a:pt x="170" y="372"/>
                  </a:cubicBezTo>
                  <a:cubicBezTo>
                    <a:pt x="178" y="358"/>
                    <a:pt x="192" y="348"/>
                    <a:pt x="207" y="345"/>
                  </a:cubicBezTo>
                  <a:cubicBezTo>
                    <a:pt x="209" y="344"/>
                    <a:pt x="211" y="344"/>
                    <a:pt x="213" y="344"/>
                  </a:cubicBezTo>
                  <a:cubicBezTo>
                    <a:pt x="212" y="343"/>
                    <a:pt x="211" y="342"/>
                    <a:pt x="211" y="342"/>
                  </a:cubicBezTo>
                  <a:cubicBezTo>
                    <a:pt x="203" y="331"/>
                    <a:pt x="198" y="319"/>
                    <a:pt x="198" y="305"/>
                  </a:cubicBezTo>
                  <a:cubicBezTo>
                    <a:pt x="198" y="288"/>
                    <a:pt x="205" y="272"/>
                    <a:pt x="217" y="261"/>
                  </a:cubicBezTo>
                  <a:cubicBezTo>
                    <a:pt x="227" y="252"/>
                    <a:pt x="241" y="246"/>
                    <a:pt x="256" y="246"/>
                  </a:cubicBezTo>
                  <a:lnTo>
                    <a:pt x="278" y="246"/>
                  </a:lnTo>
                  <a:cubicBezTo>
                    <a:pt x="306" y="185"/>
                    <a:pt x="316" y="120"/>
                    <a:pt x="307" y="83"/>
                  </a:cubicBezTo>
                  <a:cubicBezTo>
                    <a:pt x="286" y="0"/>
                    <a:pt x="217" y="20"/>
                    <a:pt x="212" y="67"/>
                  </a:cubicBezTo>
                  <a:cubicBezTo>
                    <a:pt x="195" y="209"/>
                    <a:pt x="7" y="231"/>
                    <a:pt x="2" y="273"/>
                  </a:cubicBezTo>
                  <a:cubicBezTo>
                    <a:pt x="2" y="273"/>
                    <a:pt x="0" y="289"/>
                    <a:pt x="2" y="309"/>
                  </a:cubicBezTo>
                  <a:lnTo>
                    <a:pt x="2" y="492"/>
                  </a:lnTo>
                  <a:close/>
                  <a:moveTo>
                    <a:pt x="256" y="270"/>
                  </a:moveTo>
                  <a:cubicBezTo>
                    <a:pt x="237" y="270"/>
                    <a:pt x="221" y="285"/>
                    <a:pt x="221" y="305"/>
                  </a:cubicBezTo>
                  <a:cubicBezTo>
                    <a:pt x="221" y="312"/>
                    <a:pt x="223" y="319"/>
                    <a:pt x="227" y="324"/>
                  </a:cubicBezTo>
                  <a:cubicBezTo>
                    <a:pt x="233" y="334"/>
                    <a:pt x="244" y="340"/>
                    <a:pt x="256" y="340"/>
                  </a:cubicBezTo>
                  <a:lnTo>
                    <a:pt x="349" y="340"/>
                  </a:lnTo>
                  <a:lnTo>
                    <a:pt x="436" y="340"/>
                  </a:lnTo>
                  <a:cubicBezTo>
                    <a:pt x="455" y="340"/>
                    <a:pt x="471" y="324"/>
                    <a:pt x="471" y="305"/>
                  </a:cubicBezTo>
                  <a:cubicBezTo>
                    <a:pt x="471" y="285"/>
                    <a:pt x="455" y="270"/>
                    <a:pt x="436" y="270"/>
                  </a:cubicBezTo>
                  <a:lnTo>
                    <a:pt x="349" y="270"/>
                  </a:lnTo>
                  <a:lnTo>
                    <a:pt x="265" y="270"/>
                  </a:lnTo>
                  <a:lnTo>
                    <a:pt x="256" y="270"/>
                  </a:lnTo>
                  <a:close/>
                  <a:moveTo>
                    <a:pt x="349" y="366"/>
                  </a:moveTo>
                  <a:lnTo>
                    <a:pt x="221" y="366"/>
                  </a:lnTo>
                  <a:cubicBezTo>
                    <a:pt x="209" y="366"/>
                    <a:pt x="198" y="372"/>
                    <a:pt x="192" y="381"/>
                  </a:cubicBezTo>
                  <a:cubicBezTo>
                    <a:pt x="188" y="387"/>
                    <a:pt x="186" y="394"/>
                    <a:pt x="186" y="401"/>
                  </a:cubicBezTo>
                  <a:cubicBezTo>
                    <a:pt x="186" y="421"/>
                    <a:pt x="201" y="436"/>
                    <a:pt x="221" y="436"/>
                  </a:cubicBezTo>
                  <a:lnTo>
                    <a:pt x="245" y="436"/>
                  </a:lnTo>
                  <a:lnTo>
                    <a:pt x="349" y="436"/>
                  </a:lnTo>
                  <a:lnTo>
                    <a:pt x="456" y="436"/>
                  </a:lnTo>
                  <a:cubicBezTo>
                    <a:pt x="475" y="436"/>
                    <a:pt x="491" y="421"/>
                    <a:pt x="491" y="401"/>
                  </a:cubicBezTo>
                  <a:cubicBezTo>
                    <a:pt x="491" y="382"/>
                    <a:pt x="475" y="366"/>
                    <a:pt x="456" y="366"/>
                  </a:cubicBezTo>
                  <a:lnTo>
                    <a:pt x="349" y="366"/>
                  </a:lnTo>
                  <a:close/>
                  <a:moveTo>
                    <a:pt x="449" y="533"/>
                  </a:moveTo>
                  <a:cubicBezTo>
                    <a:pt x="469" y="533"/>
                    <a:pt x="484" y="517"/>
                    <a:pt x="484" y="498"/>
                  </a:cubicBezTo>
                  <a:cubicBezTo>
                    <a:pt x="484" y="479"/>
                    <a:pt x="469" y="463"/>
                    <a:pt x="449" y="463"/>
                  </a:cubicBezTo>
                  <a:lnTo>
                    <a:pt x="349" y="463"/>
                  </a:lnTo>
                  <a:lnTo>
                    <a:pt x="315" y="463"/>
                  </a:lnTo>
                  <a:lnTo>
                    <a:pt x="256" y="463"/>
                  </a:lnTo>
                  <a:lnTo>
                    <a:pt x="243" y="463"/>
                  </a:lnTo>
                  <a:cubicBezTo>
                    <a:pt x="225" y="463"/>
                    <a:pt x="211" y="476"/>
                    <a:pt x="208" y="492"/>
                  </a:cubicBezTo>
                  <a:cubicBezTo>
                    <a:pt x="208" y="494"/>
                    <a:pt x="208" y="496"/>
                    <a:pt x="208" y="498"/>
                  </a:cubicBezTo>
                  <a:cubicBezTo>
                    <a:pt x="208" y="517"/>
                    <a:pt x="223" y="533"/>
                    <a:pt x="243" y="533"/>
                  </a:cubicBezTo>
                  <a:lnTo>
                    <a:pt x="256" y="533"/>
                  </a:lnTo>
                  <a:lnTo>
                    <a:pt x="315" y="533"/>
                  </a:lnTo>
                  <a:lnTo>
                    <a:pt x="449" y="533"/>
                  </a:lnTo>
                  <a:close/>
                  <a:moveTo>
                    <a:pt x="303" y="629"/>
                  </a:moveTo>
                  <a:lnTo>
                    <a:pt x="315" y="629"/>
                  </a:lnTo>
                  <a:lnTo>
                    <a:pt x="409" y="629"/>
                  </a:lnTo>
                  <a:cubicBezTo>
                    <a:pt x="429" y="629"/>
                    <a:pt x="444" y="614"/>
                    <a:pt x="444" y="595"/>
                  </a:cubicBezTo>
                  <a:cubicBezTo>
                    <a:pt x="444" y="575"/>
                    <a:pt x="429" y="560"/>
                    <a:pt x="409" y="560"/>
                  </a:cubicBezTo>
                  <a:lnTo>
                    <a:pt x="315" y="560"/>
                  </a:lnTo>
                  <a:lnTo>
                    <a:pt x="303" y="560"/>
                  </a:lnTo>
                  <a:cubicBezTo>
                    <a:pt x="283" y="560"/>
                    <a:pt x="268" y="575"/>
                    <a:pt x="268" y="595"/>
                  </a:cubicBezTo>
                  <a:cubicBezTo>
                    <a:pt x="268" y="614"/>
                    <a:pt x="283" y="629"/>
                    <a:pt x="303" y="629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130090" tIns="65045" rIns="130090" bIns="65045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37">
                <a:solidFill>
                  <a:schemeClr val="accent2"/>
                </a:solidFill>
              </a:endParaRPr>
            </a:p>
          </p:txBody>
        </p:sp>
      </p:grpSp>
      <p:sp>
        <p:nvSpPr>
          <p:cNvPr id="57" name="Freeform 13"/>
          <p:cNvSpPr>
            <a:spLocks/>
          </p:cNvSpPr>
          <p:nvPr/>
        </p:nvSpPr>
        <p:spPr bwMode="auto">
          <a:xfrm>
            <a:off x="3000482" y="3125788"/>
            <a:ext cx="3911070" cy="3088093"/>
          </a:xfrm>
          <a:custGeom>
            <a:avLst/>
            <a:gdLst>
              <a:gd name="T0" fmla="*/ 627 w 641"/>
              <a:gd name="T1" fmla="*/ 504 h 504"/>
              <a:gd name="T2" fmla="*/ 322 w 641"/>
              <a:gd name="T3" fmla="*/ 266 h 504"/>
              <a:gd name="T4" fmla="*/ 14 w 641"/>
              <a:gd name="T5" fmla="*/ 28 h 504"/>
              <a:gd name="T6" fmla="*/ 0 w 641"/>
              <a:gd name="T7" fmla="*/ 14 h 504"/>
              <a:gd name="T8" fmla="*/ 14 w 641"/>
              <a:gd name="T9" fmla="*/ 0 h 504"/>
              <a:gd name="T10" fmla="*/ 347 w 641"/>
              <a:gd name="T11" fmla="*/ 252 h 504"/>
              <a:gd name="T12" fmla="*/ 627 w 641"/>
              <a:gd name="T13" fmla="*/ 476 h 504"/>
              <a:gd name="T14" fmla="*/ 641 w 641"/>
              <a:gd name="T15" fmla="*/ 490 h 504"/>
              <a:gd name="T16" fmla="*/ 627 w 641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1" h="504">
                <a:moveTo>
                  <a:pt x="627" y="504"/>
                </a:moveTo>
                <a:cubicBezTo>
                  <a:pt x="462" y="504"/>
                  <a:pt x="391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8" y="0"/>
                  <a:pt x="274" y="128"/>
                  <a:pt x="347" y="252"/>
                </a:cubicBezTo>
                <a:cubicBezTo>
                  <a:pt x="414" y="367"/>
                  <a:pt x="478" y="476"/>
                  <a:pt x="627" y="476"/>
                </a:cubicBezTo>
                <a:cubicBezTo>
                  <a:pt x="635" y="476"/>
                  <a:pt x="641" y="482"/>
                  <a:pt x="641" y="490"/>
                </a:cubicBezTo>
                <a:cubicBezTo>
                  <a:pt x="641" y="498"/>
                  <a:pt x="635" y="504"/>
                  <a:pt x="627" y="504"/>
                </a:cubicBezTo>
                <a:close/>
              </a:path>
            </a:pathLst>
          </a:cu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58" name="Freeform 16"/>
          <p:cNvSpPr>
            <a:spLocks/>
          </p:cNvSpPr>
          <p:nvPr/>
        </p:nvSpPr>
        <p:spPr bwMode="auto">
          <a:xfrm>
            <a:off x="6687103" y="3125788"/>
            <a:ext cx="3911070" cy="3088093"/>
          </a:xfrm>
          <a:custGeom>
            <a:avLst/>
            <a:gdLst>
              <a:gd name="T0" fmla="*/ 627 w 641"/>
              <a:gd name="T1" fmla="*/ 504 h 504"/>
              <a:gd name="T2" fmla="*/ 322 w 641"/>
              <a:gd name="T3" fmla="*/ 266 h 504"/>
              <a:gd name="T4" fmla="*/ 14 w 641"/>
              <a:gd name="T5" fmla="*/ 28 h 504"/>
              <a:gd name="T6" fmla="*/ 0 w 641"/>
              <a:gd name="T7" fmla="*/ 14 h 504"/>
              <a:gd name="T8" fmla="*/ 14 w 641"/>
              <a:gd name="T9" fmla="*/ 0 h 504"/>
              <a:gd name="T10" fmla="*/ 346 w 641"/>
              <a:gd name="T11" fmla="*/ 252 h 504"/>
              <a:gd name="T12" fmla="*/ 627 w 641"/>
              <a:gd name="T13" fmla="*/ 476 h 504"/>
              <a:gd name="T14" fmla="*/ 641 w 641"/>
              <a:gd name="T15" fmla="*/ 490 h 504"/>
              <a:gd name="T16" fmla="*/ 627 w 641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1" h="504">
                <a:moveTo>
                  <a:pt x="627" y="504"/>
                </a:moveTo>
                <a:cubicBezTo>
                  <a:pt x="462" y="504"/>
                  <a:pt x="390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8" y="0"/>
                  <a:pt x="274" y="128"/>
                  <a:pt x="346" y="252"/>
                </a:cubicBezTo>
                <a:cubicBezTo>
                  <a:pt x="414" y="367"/>
                  <a:pt x="478" y="476"/>
                  <a:pt x="627" y="476"/>
                </a:cubicBezTo>
                <a:cubicBezTo>
                  <a:pt x="635" y="476"/>
                  <a:pt x="641" y="482"/>
                  <a:pt x="641" y="490"/>
                </a:cubicBezTo>
                <a:cubicBezTo>
                  <a:pt x="641" y="498"/>
                  <a:pt x="635" y="504"/>
                  <a:pt x="627" y="504"/>
                </a:cubicBezTo>
                <a:close/>
              </a:path>
            </a:pathLst>
          </a:custGeom>
          <a:gradFill>
            <a:gsLst>
              <a:gs pos="21000">
                <a:srgbClr val="3558FB"/>
              </a:gs>
              <a:gs pos="80000">
                <a:srgbClr val="BE1DFB"/>
              </a:gs>
            </a:gsLst>
            <a:lin ang="1800000" scaled="0"/>
          </a:gra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  <p:sp>
        <p:nvSpPr>
          <p:cNvPr id="59" name="Freeform 19"/>
          <p:cNvSpPr>
            <a:spLocks/>
          </p:cNvSpPr>
          <p:nvPr/>
        </p:nvSpPr>
        <p:spPr bwMode="auto">
          <a:xfrm>
            <a:off x="10404684" y="3125788"/>
            <a:ext cx="3916230" cy="3088093"/>
          </a:xfrm>
          <a:custGeom>
            <a:avLst/>
            <a:gdLst>
              <a:gd name="T0" fmla="*/ 627 w 642"/>
              <a:gd name="T1" fmla="*/ 504 h 504"/>
              <a:gd name="T2" fmla="*/ 322 w 642"/>
              <a:gd name="T3" fmla="*/ 266 h 504"/>
              <a:gd name="T4" fmla="*/ 14 w 642"/>
              <a:gd name="T5" fmla="*/ 28 h 504"/>
              <a:gd name="T6" fmla="*/ 0 w 642"/>
              <a:gd name="T7" fmla="*/ 14 h 504"/>
              <a:gd name="T8" fmla="*/ 14 w 642"/>
              <a:gd name="T9" fmla="*/ 0 h 504"/>
              <a:gd name="T10" fmla="*/ 347 w 642"/>
              <a:gd name="T11" fmla="*/ 252 h 504"/>
              <a:gd name="T12" fmla="*/ 627 w 642"/>
              <a:gd name="T13" fmla="*/ 476 h 504"/>
              <a:gd name="T14" fmla="*/ 642 w 642"/>
              <a:gd name="T15" fmla="*/ 490 h 504"/>
              <a:gd name="T16" fmla="*/ 627 w 642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2" h="504">
                <a:moveTo>
                  <a:pt x="627" y="504"/>
                </a:moveTo>
                <a:cubicBezTo>
                  <a:pt x="462" y="504"/>
                  <a:pt x="391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9" y="0"/>
                  <a:pt x="274" y="128"/>
                  <a:pt x="347" y="252"/>
                </a:cubicBezTo>
                <a:cubicBezTo>
                  <a:pt x="415" y="367"/>
                  <a:pt x="479" y="476"/>
                  <a:pt x="627" y="476"/>
                </a:cubicBezTo>
                <a:cubicBezTo>
                  <a:pt x="635" y="476"/>
                  <a:pt x="642" y="482"/>
                  <a:pt x="642" y="490"/>
                </a:cubicBezTo>
                <a:cubicBezTo>
                  <a:pt x="642" y="498"/>
                  <a:pt x="635" y="504"/>
                  <a:pt x="627" y="504"/>
                </a:cubicBezTo>
                <a:close/>
              </a:path>
            </a:pathLst>
          </a:custGeom>
          <a:gradFill>
            <a:gsLst>
              <a:gs pos="21000">
                <a:srgbClr val="00ECFE"/>
              </a:gs>
              <a:gs pos="80000">
                <a:srgbClr val="0094FA"/>
              </a:gs>
            </a:gsLst>
            <a:lin ang="1800000" scaled="0"/>
          </a:gra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37"/>
          </a:p>
        </p:txBody>
      </p:sp>
    </p:spTree>
    <p:extLst>
      <p:ext uri="{BB962C8B-B14F-4D97-AF65-F5344CB8AC3E}">
        <p14:creationId xmlns:p14="http://schemas.microsoft.com/office/powerpoint/2010/main" val="2478449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 advClick="0">
        <p15:prstTrans prst="pageCurlDouble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28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28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28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57" grpId="0" animBg="1"/>
      <p:bldP spid="58" grpId="0" animBg="1"/>
      <p:bldP spid="59" grpId="0" animBg="1"/>
    </p:bldLst>
  </p:timing>
</p:sld>
</file>

<file path=ppt/theme/theme1.xml><?xml version="1.0" encoding="utf-8"?>
<a:theme xmlns:a="http://schemas.openxmlformats.org/drawingml/2006/main" name="厦门乐石信息科技有限公司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980B9"/>
      </a:accent1>
      <a:accent2>
        <a:srgbClr val="081731"/>
      </a:accent2>
      <a:accent3>
        <a:srgbClr val="083A75"/>
      </a:accent3>
      <a:accent4>
        <a:srgbClr val="FFC000"/>
      </a:accent4>
      <a:accent5>
        <a:srgbClr val="E94949"/>
      </a:accent5>
      <a:accent6>
        <a:srgbClr val="7BBD39"/>
      </a:accent6>
      <a:hlink>
        <a:srgbClr val="2980B9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980B9"/>
    </a:accent1>
    <a:accent2>
      <a:srgbClr val="081731"/>
    </a:accent2>
    <a:accent3>
      <a:srgbClr val="083A75"/>
    </a:accent3>
    <a:accent4>
      <a:srgbClr val="FFC000"/>
    </a:accent4>
    <a:accent5>
      <a:srgbClr val="E94949"/>
    </a:accent5>
    <a:accent6>
      <a:srgbClr val="7BBD39"/>
    </a:accent6>
    <a:hlink>
      <a:srgbClr val="2980B9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980B9"/>
    </a:accent1>
    <a:accent2>
      <a:srgbClr val="081731"/>
    </a:accent2>
    <a:accent3>
      <a:srgbClr val="083A75"/>
    </a:accent3>
    <a:accent4>
      <a:srgbClr val="FFC000"/>
    </a:accent4>
    <a:accent5>
      <a:srgbClr val="E94949"/>
    </a:accent5>
    <a:accent6>
      <a:srgbClr val="7BBD39"/>
    </a:accent6>
    <a:hlink>
      <a:srgbClr val="2980B9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2016年年终总结PPT模板</Template>
  <TotalTime>11552</TotalTime>
  <Words>958</Words>
  <Application>Microsoft Office PowerPoint</Application>
  <PresentationFormat>自定义</PresentationFormat>
  <Paragraphs>198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Adobe 楷体 Std R</vt:lpstr>
      <vt:lpstr>FontAwesome</vt:lpstr>
      <vt:lpstr>方正兰亭超细黑简体</vt:lpstr>
      <vt:lpstr>宋体</vt:lpstr>
      <vt:lpstr>微软雅黑</vt:lpstr>
      <vt:lpstr>微软雅黑 Light</vt:lpstr>
      <vt:lpstr>幼圆</vt:lpstr>
      <vt:lpstr>Arial</vt:lpstr>
      <vt:lpstr>Calibri</vt:lpstr>
      <vt:lpstr>Kartika</vt:lpstr>
      <vt:lpstr>厦门乐石信息科技有限公司</vt:lpstr>
      <vt:lpstr>JOMOO门店零售系统(乐渠)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厦门乐石信息科技有限公司</dc:title>
  <dc:creator>nistone</dc:creator>
  <cp:lastModifiedBy>九和</cp:lastModifiedBy>
  <cp:revision>395</cp:revision>
  <dcterms:created xsi:type="dcterms:W3CDTF">2016-12-09T03:46:22Z</dcterms:created>
  <dcterms:modified xsi:type="dcterms:W3CDTF">2018-04-08T03:29:51Z</dcterms:modified>
</cp:coreProperties>
</file>